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2"/>
  </p:sldMasterIdLst>
  <p:notesMasterIdLst>
    <p:notesMasterId r:id="rId25"/>
  </p:notesMasterIdLst>
  <p:sldIdLst>
    <p:sldId id="266" r:id="rId3"/>
    <p:sldId id="292" r:id="rId4"/>
    <p:sldId id="265" r:id="rId5"/>
    <p:sldId id="306" r:id="rId6"/>
    <p:sldId id="279" r:id="rId7"/>
    <p:sldId id="293" r:id="rId8"/>
    <p:sldId id="294" r:id="rId9"/>
    <p:sldId id="296" r:id="rId10"/>
    <p:sldId id="297" r:id="rId11"/>
    <p:sldId id="270" r:id="rId12"/>
    <p:sldId id="289" r:id="rId13"/>
    <p:sldId id="300" r:id="rId14"/>
    <p:sldId id="281" r:id="rId15"/>
    <p:sldId id="302" r:id="rId16"/>
    <p:sldId id="303" r:id="rId17"/>
    <p:sldId id="304" r:id="rId18"/>
    <p:sldId id="298" r:id="rId19"/>
    <p:sldId id="305" r:id="rId20"/>
    <p:sldId id="283" r:id="rId21"/>
    <p:sldId id="285" r:id="rId22"/>
    <p:sldId id="291" r:id="rId23"/>
    <p:sldId id="290" r:id="rId24"/>
  </p:sldIdLst>
  <p:sldSz cx="10160000" cy="5715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Yoon 윤고딕 530_TT" panose="02090603020101020101" pitchFamily="18" charset="-127"/>
      <p:regular r:id="rId34"/>
    </p:embeddedFont>
    <p:embeddedFont>
      <p:font typeface="a옛날목욕탕L" panose="02020600000000000000" pitchFamily="18" charset="-127"/>
      <p:regular r:id="rId35"/>
    </p:embeddedFont>
  </p:embeddedFontLst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522"/>
    <a:srgbClr val="F2685E"/>
    <a:srgbClr val="ADC900"/>
    <a:srgbClr val="0C2759"/>
    <a:srgbClr val="CDCDCD"/>
    <a:srgbClr val="FBCDC9"/>
    <a:srgbClr val="F8B0AA"/>
    <a:srgbClr val="D0D1D3"/>
    <a:srgbClr val="F9FFD5"/>
    <a:srgbClr val="618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61" autoAdjust="0"/>
  </p:normalViewPr>
  <p:slideViewPr>
    <p:cSldViewPr>
      <p:cViewPr varScale="1">
        <p:scale>
          <a:sx n="94" d="100"/>
          <a:sy n="94" d="100"/>
        </p:scale>
        <p:origin x="63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103C0-487C-4678-88EA-41B4FCDAEEDA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9A8F38-E2F8-4538-8C44-D092FEA57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35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MQTT </a:t>
            </a:r>
            <a:r>
              <a:rPr lang="ko-KR" altLang="en-US" dirty="0"/>
              <a:t>프로토콜을 활용한 기업들의 사례입니다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KETI</a:t>
            </a:r>
            <a:r>
              <a:rPr lang="ko-KR" altLang="en-US" dirty="0"/>
              <a:t>는 </a:t>
            </a:r>
            <a:r>
              <a:rPr lang="en-US" altLang="ko-KR" dirty="0"/>
              <a:t>IOT</a:t>
            </a:r>
            <a:r>
              <a:rPr lang="ko-KR" altLang="en-US" dirty="0"/>
              <a:t>간의 통신서비스를 </a:t>
            </a:r>
            <a:r>
              <a:rPr lang="en-US" altLang="ko-KR" dirty="0"/>
              <a:t>MQTT</a:t>
            </a:r>
            <a:r>
              <a:rPr lang="ko-KR" altLang="en-US" dirty="0"/>
              <a:t>로 구현한 플랫폼을 오픈소스로 제공하고 있고 </a:t>
            </a:r>
            <a:endParaRPr lang="en-US" altLang="ko-KR" dirty="0"/>
          </a:p>
          <a:p>
            <a:r>
              <a:rPr lang="ko-KR" altLang="en-US" dirty="0" err="1"/>
              <a:t>유라클은</a:t>
            </a:r>
            <a:r>
              <a:rPr lang="ko-KR" altLang="en-US" dirty="0"/>
              <a:t> 자체서버를 만들어 대규모 용량의 </a:t>
            </a:r>
            <a:r>
              <a:rPr lang="ko-KR" altLang="en-US" dirty="0" err="1"/>
              <a:t>푸시서비스를</a:t>
            </a:r>
            <a:r>
              <a:rPr lang="ko-KR" altLang="en-US" dirty="0"/>
              <a:t> 제공하고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페이스북은 </a:t>
            </a:r>
            <a:r>
              <a:rPr lang="en-US" altLang="ko-KR" dirty="0"/>
              <a:t>2011</a:t>
            </a:r>
            <a:r>
              <a:rPr lang="ko-KR" altLang="en-US" dirty="0"/>
              <a:t>년부터 단말기기와 </a:t>
            </a:r>
            <a:r>
              <a:rPr lang="ko-KR" altLang="en-US" dirty="0" err="1"/>
              <a:t>푸시서버간의</a:t>
            </a:r>
            <a:r>
              <a:rPr lang="ko-KR" altLang="en-US" dirty="0"/>
              <a:t> 통신이나 메신저 앱의 채팅에 </a:t>
            </a:r>
            <a:r>
              <a:rPr lang="en-US" altLang="ko-KR" dirty="0" err="1"/>
              <a:t>mqtt</a:t>
            </a:r>
            <a:r>
              <a:rPr lang="en-US" altLang="ko-KR" dirty="0"/>
              <a:t> </a:t>
            </a:r>
            <a:r>
              <a:rPr lang="ko-KR" altLang="en-US" dirty="0"/>
              <a:t>프로토콜을 사용하고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8F38-E2F8-4538-8C44-D092FEA57D2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9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저희 주제인 공장환경모니터링 사례들입니다</a:t>
            </a:r>
            <a:r>
              <a:rPr lang="en-US" altLang="ko-KR" dirty="0"/>
              <a:t>. </a:t>
            </a:r>
            <a:r>
              <a:rPr lang="ko-KR" altLang="en-US" dirty="0"/>
              <a:t>대부분 </a:t>
            </a:r>
            <a:r>
              <a:rPr lang="en-US" altLang="ko-KR" dirty="0"/>
              <a:t>IOT</a:t>
            </a:r>
            <a:r>
              <a:rPr lang="ko-KR" altLang="en-US" dirty="0"/>
              <a:t>센서들을 대량으로 여러 곳에 설치해 관제실에서 </a:t>
            </a:r>
            <a:endParaRPr lang="en-US" altLang="ko-KR" dirty="0"/>
          </a:p>
          <a:p>
            <a:r>
              <a:rPr lang="ko-KR" altLang="en-US" dirty="0"/>
              <a:t>감독할 수 있는 서비스를 제공하고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8F38-E2F8-4538-8C44-D092FEA57D2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85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사례로 </a:t>
            </a:r>
            <a:r>
              <a:rPr lang="ko-KR" altLang="en-US" dirty="0" err="1"/>
              <a:t>봤을때</a:t>
            </a:r>
            <a:r>
              <a:rPr lang="ko-KR" altLang="en-US" dirty="0"/>
              <a:t> </a:t>
            </a:r>
            <a:r>
              <a:rPr lang="en-US" altLang="ko-KR" dirty="0"/>
              <a:t>MQTT</a:t>
            </a:r>
            <a:r>
              <a:rPr lang="ko-KR" altLang="en-US" dirty="0"/>
              <a:t>는 다수의 고객들을 상대로 동시에 서비스를 제공할 때 주로 </a:t>
            </a:r>
            <a:r>
              <a:rPr lang="ko-KR" altLang="en-US" dirty="0" err="1"/>
              <a:t>이용된다는것을</a:t>
            </a:r>
            <a:r>
              <a:rPr lang="ko-KR" altLang="en-US" dirty="0"/>
              <a:t> 알 수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즉 통신 오버헤드가 큰 시스템에 효과적인데 저희 주제인 공장환경관리도 관제실에서 센서 값들을 계속해서 </a:t>
            </a:r>
            <a:endParaRPr lang="en-US" altLang="ko-KR" dirty="0"/>
          </a:p>
          <a:p>
            <a:r>
              <a:rPr lang="ko-KR" altLang="en-US" dirty="0" err="1"/>
              <a:t>수신해야하므로</a:t>
            </a:r>
            <a:r>
              <a:rPr lang="ko-KR" altLang="en-US" dirty="0"/>
              <a:t> 통신양이 많습니다</a:t>
            </a:r>
            <a:r>
              <a:rPr lang="en-US" altLang="ko-KR" dirty="0"/>
              <a:t>. </a:t>
            </a:r>
            <a:r>
              <a:rPr lang="ko-KR" altLang="en-US" dirty="0"/>
              <a:t>따라서 실시간 수신과 자동으로 설비를 </a:t>
            </a:r>
            <a:r>
              <a:rPr lang="ko-KR" altLang="en-US" dirty="0" err="1"/>
              <a:t>제어하는것을</a:t>
            </a:r>
            <a:r>
              <a:rPr lang="ko-KR" altLang="en-US" dirty="0"/>
              <a:t> </a:t>
            </a:r>
            <a:r>
              <a:rPr lang="en-US" altLang="ko-KR" dirty="0"/>
              <a:t>MQTT</a:t>
            </a:r>
            <a:r>
              <a:rPr lang="ko-KR" altLang="en-US" dirty="0"/>
              <a:t>로 구현한다면 좀 더 효과적인 시스템이 될 것이라 예상합니다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8F38-E2F8-4538-8C44-D092FEA57D2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052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시스템 구성도 입니다</a:t>
            </a:r>
            <a:r>
              <a:rPr lang="en-US" altLang="ko-KR" dirty="0"/>
              <a:t>. </a:t>
            </a:r>
            <a:r>
              <a:rPr lang="ko-KR" altLang="en-US" dirty="0"/>
              <a:t>먼저 작업장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3</a:t>
            </a:r>
            <a:r>
              <a:rPr lang="ko-KR" altLang="en-US" dirty="0"/>
              <a:t>까지 총 </a:t>
            </a:r>
            <a:r>
              <a:rPr lang="ko-KR" altLang="en-US" dirty="0" err="1"/>
              <a:t>세곳의</a:t>
            </a:r>
            <a:r>
              <a:rPr lang="ko-KR" altLang="en-US" dirty="0"/>
              <a:t> 작업장을 각각 관리하는 구조이며 작업장 하나당 센서보드와 설비보드를 부착할 계획입니다</a:t>
            </a:r>
            <a:r>
              <a:rPr lang="en-US" altLang="ko-KR" dirty="0"/>
              <a:t>. </a:t>
            </a:r>
            <a:r>
              <a:rPr lang="ko-KR" altLang="en-US" dirty="0"/>
              <a:t>관측된 </a:t>
            </a:r>
            <a:r>
              <a:rPr lang="ko-KR" altLang="en-US" dirty="0" err="1"/>
              <a:t>센서값들은</a:t>
            </a:r>
            <a:r>
              <a:rPr lang="ko-KR" altLang="en-US" dirty="0"/>
              <a:t> 브로커인 </a:t>
            </a:r>
            <a:r>
              <a:rPr lang="ko-KR" altLang="en-US" dirty="0" err="1"/>
              <a:t>라즈베리파이를</a:t>
            </a:r>
            <a:r>
              <a:rPr lang="ko-KR" altLang="en-US" dirty="0"/>
              <a:t> 통해 관제실 웹서버와 모바일 폰으로 전송됩니다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관리자가 모바일 폰으로 온도 </a:t>
            </a:r>
            <a:r>
              <a:rPr lang="ko-KR" altLang="en-US" dirty="0" err="1"/>
              <a:t>임계값을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도로 설정할 경우 </a:t>
            </a:r>
            <a:r>
              <a:rPr lang="en-US" altLang="ko-KR" dirty="0"/>
              <a:t>30</a:t>
            </a:r>
            <a:r>
              <a:rPr lang="ko-KR" altLang="en-US" dirty="0"/>
              <a:t>도 이상이 되면 환풍기 설비가 자동으로 제어됩니다</a:t>
            </a:r>
            <a:r>
              <a:rPr lang="en-US" altLang="ko-KR" dirty="0"/>
              <a:t>. </a:t>
            </a:r>
            <a:r>
              <a:rPr lang="ko-KR" altLang="en-US" dirty="0" err="1"/>
              <a:t>모바일폰과</a:t>
            </a:r>
            <a:r>
              <a:rPr lang="ko-KR" altLang="en-US" dirty="0"/>
              <a:t> 웹서버에서 설비를 수동으로 제어할 수도 있습니다</a:t>
            </a:r>
            <a:r>
              <a:rPr lang="en-US" altLang="ko-KR" dirty="0"/>
              <a:t>. </a:t>
            </a:r>
            <a:r>
              <a:rPr lang="ko-KR" altLang="en-US" dirty="0"/>
              <a:t>모든 통신 프로토콜은 </a:t>
            </a:r>
            <a:r>
              <a:rPr lang="en-US" altLang="ko-KR" dirty="0"/>
              <a:t>MQTT</a:t>
            </a:r>
            <a:r>
              <a:rPr lang="ko-KR" altLang="en-US" dirty="0"/>
              <a:t>를 사용하고 무선 인터넷 환경에서 구현할 계획입니다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8F38-E2F8-4538-8C44-D092FEA57D2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56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기능별로 구성한 시스템 시나리오입니다</a:t>
            </a:r>
            <a:r>
              <a:rPr lang="en-US" altLang="ko-KR" dirty="0"/>
              <a:t>. </a:t>
            </a:r>
            <a:r>
              <a:rPr lang="ko-KR" altLang="en-US" dirty="0"/>
              <a:t>먼저 모니터링은 </a:t>
            </a:r>
            <a:r>
              <a:rPr lang="en-US" altLang="ko-KR" dirty="0"/>
              <a:t>~~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8F38-E2F8-4538-8C44-D092FEA57D2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134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기능은 설비를 수동으로 제어하는 기능입니다</a:t>
            </a:r>
            <a:r>
              <a:rPr lang="en-US" altLang="ko-KR" dirty="0"/>
              <a:t>. </a:t>
            </a:r>
            <a:r>
              <a:rPr lang="ko-KR" altLang="en-US" dirty="0"/>
              <a:t>웹이나 모바일이 클라이언트로 </a:t>
            </a:r>
            <a:r>
              <a:rPr lang="ko-KR" altLang="en-US" dirty="0" err="1"/>
              <a:t>라즈베리파이</a:t>
            </a:r>
            <a:r>
              <a:rPr lang="ko-KR" altLang="en-US" dirty="0"/>
              <a:t> 브로커를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8F38-E2F8-4538-8C44-D092FEA57D2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44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8F38-E2F8-4538-8C44-D092FEA57D2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913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개발환경입니다</a:t>
            </a:r>
            <a:r>
              <a:rPr lang="en-US" altLang="ko-KR" dirty="0"/>
              <a:t>. </a:t>
            </a:r>
            <a:r>
              <a:rPr lang="ko-KR" altLang="en-US" dirty="0"/>
              <a:t>통신 프로토콜은 </a:t>
            </a:r>
            <a:r>
              <a:rPr lang="en-US" altLang="ko-KR" dirty="0"/>
              <a:t>MQTT</a:t>
            </a:r>
            <a:r>
              <a:rPr lang="ko-KR" altLang="en-US" dirty="0"/>
              <a:t>이고 연결은 무선인터넷 환경에서 구현할 것입니다</a:t>
            </a:r>
            <a:r>
              <a:rPr lang="en-US" altLang="ko-KR" dirty="0"/>
              <a:t>. MQTT</a:t>
            </a:r>
            <a:r>
              <a:rPr lang="ko-KR" altLang="en-US" dirty="0"/>
              <a:t>브로커로 모스키토를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설치할 것이고 </a:t>
            </a:r>
            <a:r>
              <a:rPr lang="en-US" altLang="ko-KR" dirty="0"/>
              <a:t>MQTT</a:t>
            </a:r>
            <a:r>
              <a:rPr lang="ko-KR" altLang="en-US" dirty="0"/>
              <a:t>클라이언트인 센서와 설비는 </a:t>
            </a:r>
            <a:r>
              <a:rPr lang="en-US" altLang="ko-KR" dirty="0" err="1"/>
              <a:t>nodeMCU</a:t>
            </a:r>
            <a:r>
              <a:rPr lang="ko-KR" altLang="en-US" dirty="0"/>
              <a:t>보드 위에 모듈들을 설치할 계획입니다</a:t>
            </a:r>
            <a:r>
              <a:rPr lang="en-US" altLang="ko-KR" dirty="0"/>
              <a:t>. </a:t>
            </a:r>
            <a:r>
              <a:rPr lang="ko-KR" altLang="en-US" dirty="0"/>
              <a:t>웹서버와 모바일 환경은 </a:t>
            </a:r>
            <a:r>
              <a:rPr lang="en-US" altLang="ko-KR" dirty="0" err="1"/>
              <a:t>nodejs</a:t>
            </a:r>
            <a:r>
              <a:rPr lang="ko-KR" altLang="en-US" dirty="0"/>
              <a:t>를 사용해 구현할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A8F38-E2F8-4538-8C44-D092FEA57D2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76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46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3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1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22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616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3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1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9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234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E029A-0FF7-4921-B945-4BFF4676B098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160AC-554A-40B1-8C8A-42488E9DB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85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761970" rtl="0" eaLnBrk="1" latinLnBrk="1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1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1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certainlog.wordpress.com/2015/05/16/raspberrypi-raspbian-image/" TargetMode="External"/><Relationship Id="rId2" Type="http://schemas.openxmlformats.org/officeDocument/2006/relationships/hyperlink" Target="http://deneb21.tistory.com/m/345?category=654228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1073" y="1898202"/>
            <a:ext cx="6300700" cy="123110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 </a:t>
            </a:r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프로토콜을 기반으로 한 공장 환경관리 시스템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63676" y="3204877"/>
            <a:ext cx="5724636" cy="84671"/>
            <a:chOff x="2385130" y="548680"/>
            <a:chExt cx="2488465" cy="1836204"/>
          </a:xfrm>
        </p:grpSpPr>
        <p:sp>
          <p:nvSpPr>
            <p:cNvPr id="5" name="직사각형 4"/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618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rgbClr val="ADC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rgbClr val="FEB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rgbClr val="F268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00BF218-5667-43E3-8957-50CFB4B3360E}"/>
              </a:ext>
            </a:extLst>
          </p:cNvPr>
          <p:cNvSpPr txBox="1"/>
          <p:nvPr/>
        </p:nvSpPr>
        <p:spPr>
          <a:xfrm>
            <a:off x="3893369" y="3937620"/>
            <a:ext cx="2373261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dist"/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2013156001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고재욱</a:t>
            </a:r>
            <a:endParaRPr lang="en-US" altLang="ko-KR" sz="2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dist"/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2015154010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김혜정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3F2556-C8C8-488B-9B8A-333A9404B020}"/>
              </a:ext>
            </a:extLst>
          </p:cNvPr>
          <p:cNvSpPr txBox="1"/>
          <p:nvPr/>
        </p:nvSpPr>
        <p:spPr>
          <a:xfrm>
            <a:off x="1518607" y="1590425"/>
            <a:ext cx="2373261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2018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종합설계</a:t>
            </a:r>
          </a:p>
        </p:txBody>
      </p:sp>
    </p:spTree>
    <p:extLst>
      <p:ext uri="{BB962C8B-B14F-4D97-AF65-F5344CB8AC3E}">
        <p14:creationId xmlns:p14="http://schemas.microsoft.com/office/powerpoint/2010/main" val="2126364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ECAEE33-7D10-4140-A821-29329828C173}"/>
              </a:ext>
            </a:extLst>
          </p:cNvPr>
          <p:cNvSpPr txBox="1"/>
          <p:nvPr/>
        </p:nvSpPr>
        <p:spPr>
          <a:xfrm>
            <a:off x="14629" y="360763"/>
            <a:ext cx="3636404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</a:t>
            </a:r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활용사례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C3A16C4-0445-494F-868D-F07EAF5334F4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FF64F1B-75FC-4940-99A9-D5814CBC36F9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618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9F4B9-342B-48FE-8DD3-3063818AE3B8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F0639B0-CEC5-4AAE-9B61-51B4353321B6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389388-04B8-4D5C-A5F2-0F843153F01B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9C5D1D8-1C39-4750-B41F-65D8F295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96" y="1273325"/>
            <a:ext cx="3685592" cy="10801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6D16930-9AC6-4135-A1C3-CD1FF765F9A5}"/>
              </a:ext>
            </a:extLst>
          </p:cNvPr>
          <p:cNvSpPr txBox="1"/>
          <p:nvPr/>
        </p:nvSpPr>
        <p:spPr>
          <a:xfrm>
            <a:off x="4669275" y="1546166"/>
            <a:ext cx="5760640" cy="67710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전자부품연구원의 </a:t>
            </a:r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 O B I U S 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플랫폼</a:t>
            </a:r>
            <a:endParaRPr lang="en-US" altLang="ko-KR" sz="2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 I O T 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기기간 통신서비스 제공 </a:t>
            </a:r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오픈소스</a:t>
            </a:r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</a:t>
            </a:r>
          </a:p>
        </p:txBody>
      </p:sp>
      <p:pic>
        <p:nvPicPr>
          <p:cNvPr id="1026" name="Picture 2" descr="11151_7109_116.jpg (600×154)">
            <a:extLst>
              <a:ext uri="{FF2B5EF4-FFF2-40B4-BE49-F238E27FC236}">
                <a16:creationId xmlns:a16="http://schemas.microsoft.com/office/drawing/2014/main" id="{EE820245-DD0E-4BEA-B57A-6751D018F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96" y="2752395"/>
            <a:ext cx="3685592" cy="94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53BC635-8823-4F0C-80B8-F60245A6B7D1}"/>
              </a:ext>
            </a:extLst>
          </p:cNvPr>
          <p:cNvSpPr txBox="1"/>
          <p:nvPr/>
        </p:nvSpPr>
        <p:spPr>
          <a:xfrm>
            <a:off x="4669275" y="2700605"/>
            <a:ext cx="5760640" cy="101566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2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유라클의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22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모피어스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푸시 </a:t>
            </a:r>
            <a:endParaRPr lang="en-US" altLang="ko-KR" sz="2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 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대규모 용량의 </a:t>
            </a:r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p u s h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서비스 지원 </a:t>
            </a:r>
            <a:endParaRPr lang="en-US" altLang="ko-KR" sz="2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K b, 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신한</a:t>
            </a:r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k 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뱅크</a:t>
            </a:r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기아자동차 등의 기업에 수주 </a:t>
            </a:r>
            <a:endParaRPr lang="en-US" altLang="ko-KR" sz="2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1028" name="Picture 4" descr="페이스북에 대한 이미지 검색결과">
            <a:extLst>
              <a:ext uri="{FF2B5EF4-FFF2-40B4-BE49-F238E27FC236}">
                <a16:creationId xmlns:a16="http://schemas.microsoft.com/office/drawing/2014/main" id="{8ADC7AA6-AA6D-4ECC-8A0F-0252BFAF7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5" y="4009628"/>
            <a:ext cx="3917473" cy="124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99514BE-7F41-4DF0-A1B9-F3577BFC7D1D}"/>
              </a:ext>
            </a:extLst>
          </p:cNvPr>
          <p:cNvSpPr txBox="1"/>
          <p:nvPr/>
        </p:nvSpPr>
        <p:spPr>
          <a:xfrm>
            <a:off x="4669275" y="4189648"/>
            <a:ext cx="5760640" cy="135421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페이스북의 메신저 앱 </a:t>
            </a:r>
            <a:endParaRPr lang="en-US" altLang="ko-KR" sz="2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단말과 푸시 서버 간의  메시지 전송</a:t>
            </a:r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</a:p>
          <a:p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다자간의 채팅환경에 </a:t>
            </a:r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 Q TT </a:t>
            </a:r>
            <a:r>
              <a:rPr lang="ko-KR" altLang="en-US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 사용 </a:t>
            </a:r>
            <a:endParaRPr lang="en-US" altLang="ko-KR" sz="2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61B1C1-3154-4A28-821C-8AD56137B0D2}"/>
              </a:ext>
            </a:extLst>
          </p:cNvPr>
          <p:cNvSpPr/>
          <p:nvPr/>
        </p:nvSpPr>
        <p:spPr>
          <a:xfrm>
            <a:off x="310716" y="1156714"/>
            <a:ext cx="9521811" cy="4257070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4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ECAEE33-7D10-4140-A821-29329828C173}"/>
              </a:ext>
            </a:extLst>
          </p:cNvPr>
          <p:cNvSpPr txBox="1"/>
          <p:nvPr/>
        </p:nvSpPr>
        <p:spPr>
          <a:xfrm>
            <a:off x="215972" y="348549"/>
            <a:ext cx="4453303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공장환경 모니터링 사례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C3A16C4-0445-494F-868D-F07EAF5334F4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FF64F1B-75FC-4940-99A9-D5814CBC36F9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618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889F4B9-342B-48FE-8DD3-3063818AE3B8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F0639B0-CEC5-4AAE-9B61-51B4353321B6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E389388-04B8-4D5C-A5F2-0F843153F01B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6D16930-9AC6-4135-A1C3-CD1FF765F9A5}"/>
              </a:ext>
            </a:extLst>
          </p:cNvPr>
          <p:cNvSpPr txBox="1"/>
          <p:nvPr/>
        </p:nvSpPr>
        <p:spPr>
          <a:xfrm>
            <a:off x="4651279" y="2089796"/>
            <a:ext cx="5760640" cy="110799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어드밴택의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공장환경 모니터링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I O T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기기로 가연성가스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공기 질 등  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유해물질 모니터링 서비스  제공 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3BC635-8823-4F0C-80B8-F60245A6B7D1}"/>
              </a:ext>
            </a:extLst>
          </p:cNvPr>
          <p:cNvSpPr txBox="1"/>
          <p:nvPr/>
        </p:nvSpPr>
        <p:spPr>
          <a:xfrm>
            <a:off x="4611948" y="3520577"/>
            <a:ext cx="6048672" cy="110799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위피아의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환경 모니터링 솔루션 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유해가스 센서</a:t>
            </a:r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공기오염 센서를 </a:t>
            </a:r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여러곳에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설치 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공장  관제실에 모니터링 서비스 제공</a:t>
            </a:r>
            <a:endParaRPr lang="en-US" altLang="ko-KR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E61B1C1-3154-4A28-821C-8AD56137B0D2}"/>
              </a:ext>
            </a:extLst>
          </p:cNvPr>
          <p:cNvSpPr/>
          <p:nvPr/>
        </p:nvSpPr>
        <p:spPr>
          <a:xfrm>
            <a:off x="310716" y="1156714"/>
            <a:ext cx="9521811" cy="4257070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E66B76-60D9-416C-B81F-B245A9418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6" y="1619140"/>
            <a:ext cx="4135762" cy="33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39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5" name="직사각형 4"/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618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CB1C355-BE92-46E6-AF8D-E37822A12904}"/>
              </a:ext>
            </a:extLst>
          </p:cNvPr>
          <p:cNvSpPr/>
          <p:nvPr/>
        </p:nvSpPr>
        <p:spPr>
          <a:xfrm>
            <a:off x="291468" y="1421709"/>
            <a:ext cx="9577064" cy="3953334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AE51F5-7CD1-40E6-9BA9-FF989B513A6C}"/>
              </a:ext>
            </a:extLst>
          </p:cNvPr>
          <p:cNvSpPr txBox="1"/>
          <p:nvPr/>
        </p:nvSpPr>
        <p:spPr>
          <a:xfrm>
            <a:off x="427013" y="339957"/>
            <a:ext cx="1929348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개발 효과</a:t>
            </a:r>
            <a:endParaRPr lang="ko-KR" altLang="en-US" sz="36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4" name="화살표: 오른쪽 2">
            <a:extLst>
              <a:ext uri="{FF2B5EF4-FFF2-40B4-BE49-F238E27FC236}">
                <a16:creationId xmlns:a16="http://schemas.microsoft.com/office/drawing/2014/main" id="{6236402A-0267-46F9-8690-DA083F1F397E}"/>
              </a:ext>
            </a:extLst>
          </p:cNvPr>
          <p:cNvSpPr/>
          <p:nvPr/>
        </p:nvSpPr>
        <p:spPr>
          <a:xfrm>
            <a:off x="1075124" y="4342345"/>
            <a:ext cx="602830" cy="51154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514BE-7F41-4DF0-A1B9-F3577BFC7D1D}"/>
              </a:ext>
            </a:extLst>
          </p:cNvPr>
          <p:cNvSpPr txBox="1"/>
          <p:nvPr/>
        </p:nvSpPr>
        <p:spPr>
          <a:xfrm>
            <a:off x="1803636" y="1982168"/>
            <a:ext cx="6735652" cy="49244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는 통신 오버헤드가 큰 시스템에 효과적</a:t>
            </a:r>
            <a:endParaRPr lang="en-US" altLang="ko-KR" sz="3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514BE-7F41-4DF0-A1B9-F3577BFC7D1D}"/>
              </a:ext>
            </a:extLst>
          </p:cNvPr>
          <p:cNvSpPr txBox="1"/>
          <p:nvPr/>
        </p:nvSpPr>
        <p:spPr>
          <a:xfrm>
            <a:off x="1905900" y="4361446"/>
            <a:ext cx="8617707" cy="49244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lvl="0">
              <a:defRPr/>
            </a:pP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공장 환경 관리 시스템을 </a:t>
            </a: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 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프로토콜로 구현 </a:t>
            </a: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6F60B-10E9-4DCC-80B1-C2FA0658612E}"/>
              </a:ext>
            </a:extLst>
          </p:cNvPr>
          <p:cNvSpPr txBox="1"/>
          <p:nvPr/>
        </p:nvSpPr>
        <p:spPr>
          <a:xfrm>
            <a:off x="2744271" y="2843672"/>
            <a:ext cx="7400272" cy="984885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just"/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공장 환경관리는 센서 데이터를 </a:t>
            </a:r>
            <a:endParaRPr lang="en-US" altLang="ko-KR" sz="3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just"/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지속적으로 수신 하므로 통신양이 많음 </a:t>
            </a:r>
            <a:endParaRPr lang="en-US" altLang="ko-KR" sz="3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8" name="화살표: 오른쪽 2">
            <a:extLst>
              <a:ext uri="{FF2B5EF4-FFF2-40B4-BE49-F238E27FC236}">
                <a16:creationId xmlns:a16="http://schemas.microsoft.com/office/drawing/2014/main" id="{3D08A32C-7354-40A5-BB8F-3A52D068015A}"/>
              </a:ext>
            </a:extLst>
          </p:cNvPr>
          <p:cNvSpPr/>
          <p:nvPr/>
        </p:nvSpPr>
        <p:spPr>
          <a:xfrm>
            <a:off x="2054946" y="2841987"/>
            <a:ext cx="602830" cy="51154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16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833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B66CA8-1A93-4A84-9EBA-F7B110F049BA}"/>
              </a:ext>
            </a:extLst>
          </p:cNvPr>
          <p:cNvSpPr/>
          <p:nvPr/>
        </p:nvSpPr>
        <p:spPr>
          <a:xfrm>
            <a:off x="2811748" y="949224"/>
            <a:ext cx="6840760" cy="4634755"/>
          </a:xfrm>
          <a:prstGeom prst="rect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8BDA17-C516-4852-A306-50E8F0FE8EAF}"/>
              </a:ext>
            </a:extLst>
          </p:cNvPr>
          <p:cNvSpPr/>
          <p:nvPr/>
        </p:nvSpPr>
        <p:spPr>
          <a:xfrm>
            <a:off x="1752912" y="1614416"/>
            <a:ext cx="849860" cy="39134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AP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1CCF64-8892-415F-822F-2A53ADECB393}"/>
              </a:ext>
            </a:extLst>
          </p:cNvPr>
          <p:cNvSpPr/>
          <p:nvPr/>
        </p:nvSpPr>
        <p:spPr>
          <a:xfrm>
            <a:off x="816808" y="2363707"/>
            <a:ext cx="1263415" cy="13716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058BF9-BFEF-46B3-AADB-E1E6DC99A156}"/>
              </a:ext>
            </a:extLst>
          </p:cNvPr>
          <p:cNvSpPr/>
          <p:nvPr/>
        </p:nvSpPr>
        <p:spPr>
          <a:xfrm>
            <a:off x="2905040" y="2725117"/>
            <a:ext cx="1301080" cy="7804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D69EA-91EB-4C0D-8C15-8027696E9EA2}"/>
              </a:ext>
            </a:extLst>
          </p:cNvPr>
          <p:cNvSpPr/>
          <p:nvPr/>
        </p:nvSpPr>
        <p:spPr>
          <a:xfrm>
            <a:off x="823679" y="4191051"/>
            <a:ext cx="1263416" cy="11482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E6BB5E-5ECE-46E6-8FDB-22F9249572A1}"/>
              </a:ext>
            </a:extLst>
          </p:cNvPr>
          <p:cNvSpPr/>
          <p:nvPr/>
        </p:nvSpPr>
        <p:spPr>
          <a:xfrm>
            <a:off x="7083613" y="1921855"/>
            <a:ext cx="1170911" cy="6278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F9A7DF-62E6-4D0D-BE1E-FB7F459442ED}"/>
              </a:ext>
            </a:extLst>
          </p:cNvPr>
          <p:cNvSpPr/>
          <p:nvPr/>
        </p:nvSpPr>
        <p:spPr>
          <a:xfrm>
            <a:off x="5404036" y="1767556"/>
            <a:ext cx="1247359" cy="8549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FD9DD-E0CE-4446-AC02-F7F7700DBB85}"/>
              </a:ext>
            </a:extLst>
          </p:cNvPr>
          <p:cNvGrpSpPr/>
          <p:nvPr/>
        </p:nvGrpSpPr>
        <p:grpSpPr>
          <a:xfrm>
            <a:off x="5975733" y="1119484"/>
            <a:ext cx="1421424" cy="586305"/>
            <a:chOff x="5203558" y="662473"/>
            <a:chExt cx="942672" cy="64669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01A4FF9-D6AE-41B6-AA23-EA193D179DD1}"/>
                </a:ext>
              </a:extLst>
            </p:cNvPr>
            <p:cNvSpPr/>
            <p:nvPr/>
          </p:nvSpPr>
          <p:spPr>
            <a:xfrm>
              <a:off x="5203558" y="662473"/>
              <a:ext cx="936104" cy="6466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B09310-AE53-4804-A52D-58F1AAEF6649}"/>
                </a:ext>
              </a:extLst>
            </p:cNvPr>
            <p:cNvSpPr txBox="1"/>
            <p:nvPr/>
          </p:nvSpPr>
          <p:spPr>
            <a:xfrm>
              <a:off x="5210126" y="713021"/>
              <a:ext cx="936104" cy="57710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NodeMCU#2</a:t>
              </a:r>
            </a:p>
            <a:p>
              <a:pPr algn="ctr"/>
              <a:r>
                <a:rPr lang="ko-KR" altLang="en-US" sz="1400" b="1" dirty="0" err="1">
                  <a:latin typeface="+mj-lt"/>
                </a:rPr>
                <a:t>경보등</a:t>
              </a:r>
              <a:r>
                <a:rPr lang="en-US" altLang="ko-KR" sz="1400" b="1" dirty="0">
                  <a:latin typeface="+mj-lt"/>
                </a:rPr>
                <a:t>,</a:t>
              </a:r>
              <a:r>
                <a:rPr lang="ko-KR" altLang="en-US" sz="1400" b="1" dirty="0" err="1">
                  <a:latin typeface="+mj-lt"/>
                </a:rPr>
                <a:t>경보음</a:t>
              </a:r>
              <a:endParaRPr lang="ko-KR" altLang="en-US" sz="140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EDF5EA2-A8FC-42E8-871F-FBDE05B322C7}"/>
              </a:ext>
            </a:extLst>
          </p:cNvPr>
          <p:cNvGrpSpPr/>
          <p:nvPr/>
        </p:nvGrpSpPr>
        <p:grpSpPr>
          <a:xfrm>
            <a:off x="4690782" y="1119484"/>
            <a:ext cx="1143301" cy="1017935"/>
            <a:chOff x="5192721" y="662473"/>
            <a:chExt cx="976171" cy="1114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A22A1E6-2C05-4207-B4D4-4883D5F7F333}"/>
                </a:ext>
              </a:extLst>
            </p:cNvPr>
            <p:cNvSpPr/>
            <p:nvPr/>
          </p:nvSpPr>
          <p:spPr>
            <a:xfrm>
              <a:off x="5203558" y="662473"/>
              <a:ext cx="936104" cy="6466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9D0B00-C041-49E3-89E2-7371C4696F6D}"/>
                </a:ext>
              </a:extLst>
            </p:cNvPr>
            <p:cNvSpPr txBox="1"/>
            <p:nvPr/>
          </p:nvSpPr>
          <p:spPr>
            <a:xfrm>
              <a:off x="5192721" y="732371"/>
              <a:ext cx="976171" cy="10448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NodeMCU#1</a:t>
              </a:r>
            </a:p>
            <a:p>
              <a:pPr algn="ctr"/>
              <a:r>
                <a:rPr lang="ko-KR" altLang="en-US" sz="1400" b="1" dirty="0">
                  <a:latin typeface="+mj-lt"/>
                </a:rPr>
                <a:t>환풍기</a:t>
              </a:r>
              <a:endParaRPr lang="en-US" altLang="ko-KR" sz="1400" b="1" dirty="0">
                <a:latin typeface="+mj-lt"/>
              </a:endParaRPr>
            </a:p>
            <a:p>
              <a:pPr algn="ctr"/>
              <a:endParaRPr lang="en-US" altLang="ko-KR" sz="1400" b="1" dirty="0">
                <a:latin typeface="+mj-lt"/>
              </a:endParaRPr>
            </a:p>
            <a:p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449D77-6696-4D2F-98AF-133ABD52F31D}"/>
              </a:ext>
            </a:extLst>
          </p:cNvPr>
          <p:cNvGrpSpPr/>
          <p:nvPr/>
        </p:nvGrpSpPr>
        <p:grpSpPr>
          <a:xfrm>
            <a:off x="7528272" y="1119484"/>
            <a:ext cx="1152128" cy="615964"/>
            <a:chOff x="6169719" y="468482"/>
            <a:chExt cx="936104" cy="64669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4986B47-7729-47A1-A304-E86E4A512409}"/>
                </a:ext>
              </a:extLst>
            </p:cNvPr>
            <p:cNvSpPr/>
            <p:nvPr/>
          </p:nvSpPr>
          <p:spPr>
            <a:xfrm>
              <a:off x="6169719" y="468482"/>
              <a:ext cx="936104" cy="6466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BCF9AFF-20CC-4FDC-B25B-D8706170D468}"/>
                </a:ext>
              </a:extLst>
            </p:cNvPr>
            <p:cNvSpPr txBox="1"/>
            <p:nvPr/>
          </p:nvSpPr>
          <p:spPr>
            <a:xfrm>
              <a:off x="6169719" y="544082"/>
              <a:ext cx="936104" cy="54932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NodeMCU#3</a:t>
              </a:r>
            </a:p>
            <a:p>
              <a:pPr algn="ctr"/>
              <a:r>
                <a:rPr lang="ko-KR" altLang="en-US" sz="1400" b="1" dirty="0">
                  <a:latin typeface="+mj-lt"/>
                </a:rPr>
                <a:t>전등</a:t>
              </a:r>
              <a:endParaRPr lang="ko-KR" altLang="en-US" sz="1400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B11ED3-75D0-4F8D-91A5-F0158FFE058D}"/>
              </a:ext>
            </a:extLst>
          </p:cNvPr>
          <p:cNvSpPr/>
          <p:nvPr/>
        </p:nvSpPr>
        <p:spPr>
          <a:xfrm>
            <a:off x="4441709" y="1085872"/>
            <a:ext cx="4968100" cy="162680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DE721D-53FC-46DF-9E15-839F9083C4B3}"/>
              </a:ext>
            </a:extLst>
          </p:cNvPr>
          <p:cNvSpPr txBox="1"/>
          <p:nvPr/>
        </p:nvSpPr>
        <p:spPr>
          <a:xfrm>
            <a:off x="5463809" y="1800655"/>
            <a:ext cx="118013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NodeMCU#1</a:t>
            </a:r>
          </a:p>
          <a:p>
            <a:pPr algn="ctr"/>
            <a:r>
              <a:rPr lang="ko-KR" altLang="en-US" sz="1200" b="1" dirty="0" err="1"/>
              <a:t>온습도</a:t>
            </a:r>
            <a:r>
              <a:rPr lang="ko-KR" altLang="en-US" sz="1200" b="1" dirty="0"/>
              <a:t> 센서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Co2 </a:t>
            </a:r>
            <a:r>
              <a:rPr lang="ko-KR" altLang="en-US" sz="1200" b="1" dirty="0"/>
              <a:t>센서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유해가스 센서</a:t>
            </a:r>
            <a:endParaRPr lang="en-US" altLang="ko-KR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CEE040-ACB8-4D33-96A1-D9A546F0EBD5}"/>
              </a:ext>
            </a:extLst>
          </p:cNvPr>
          <p:cNvSpPr txBox="1"/>
          <p:nvPr/>
        </p:nvSpPr>
        <p:spPr>
          <a:xfrm>
            <a:off x="7101444" y="2005823"/>
            <a:ext cx="113524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NodeMCU#2</a:t>
            </a:r>
          </a:p>
          <a:p>
            <a:pPr algn="ctr"/>
            <a:r>
              <a:rPr lang="ko-KR" altLang="en-US" sz="1400" b="1" dirty="0"/>
              <a:t>조도센서</a:t>
            </a:r>
            <a:endParaRPr lang="en-US" altLang="ko-KR" sz="1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3FC126-5EC5-4F5A-9AD7-7C79BB38848C}"/>
              </a:ext>
            </a:extLst>
          </p:cNvPr>
          <p:cNvSpPr txBox="1"/>
          <p:nvPr/>
        </p:nvSpPr>
        <p:spPr>
          <a:xfrm>
            <a:off x="2882623" y="2857500"/>
            <a:ext cx="1375634" cy="76944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Raspberry Pi</a:t>
            </a:r>
          </a:p>
          <a:p>
            <a:pPr algn="ctr"/>
            <a:r>
              <a:rPr lang="en-US" altLang="ko-KR" sz="1600" b="1" dirty="0"/>
              <a:t>-MQTT broker</a:t>
            </a:r>
          </a:p>
          <a:p>
            <a:pPr marL="171450" indent="-171450" algn="ctr">
              <a:buFontTx/>
              <a:buChar char="-"/>
            </a:pPr>
            <a:endParaRPr lang="en-US" altLang="ko-KR" sz="12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8205FE-F9B9-4AE1-B767-E3D990F30731}"/>
              </a:ext>
            </a:extLst>
          </p:cNvPr>
          <p:cNvSpPr txBox="1"/>
          <p:nvPr/>
        </p:nvSpPr>
        <p:spPr>
          <a:xfrm>
            <a:off x="8788412" y="3829608"/>
            <a:ext cx="10081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 . .</a:t>
            </a:r>
            <a:endParaRPr lang="ko-KR" altLang="en-US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34645F-0CFE-4CCE-965B-F5F0109F6C42}"/>
              </a:ext>
            </a:extLst>
          </p:cNvPr>
          <p:cNvSpPr txBox="1"/>
          <p:nvPr/>
        </p:nvSpPr>
        <p:spPr>
          <a:xfrm>
            <a:off x="793858" y="2492556"/>
            <a:ext cx="1299475" cy="13542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관제실 </a:t>
            </a:r>
            <a:r>
              <a:rPr lang="en-US" altLang="ko-KR" sz="1400" b="1" dirty="0"/>
              <a:t>PC</a:t>
            </a:r>
          </a:p>
          <a:p>
            <a:pPr algn="ctr"/>
            <a:r>
              <a:rPr lang="en-US" altLang="ko-KR" sz="1400" b="1" dirty="0"/>
              <a:t>- Webserver</a:t>
            </a:r>
          </a:p>
          <a:p>
            <a:pPr algn="ctr"/>
            <a:r>
              <a:rPr lang="en-US" altLang="ko-KR" sz="1400" b="1" dirty="0"/>
              <a:t>(node.js)</a:t>
            </a:r>
          </a:p>
          <a:p>
            <a:pPr algn="ctr"/>
            <a:r>
              <a:rPr lang="en-US" altLang="ko-KR" sz="1400" b="1" dirty="0"/>
              <a:t>-</a:t>
            </a:r>
            <a:r>
              <a:rPr lang="ko-KR" altLang="en-US" sz="1400" b="1" dirty="0"/>
              <a:t>설비컨트롤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-</a:t>
            </a:r>
            <a:r>
              <a:rPr lang="ko-KR" altLang="en-US" sz="1400" b="1" dirty="0" err="1"/>
              <a:t>임계값설정</a:t>
            </a:r>
            <a:endParaRPr lang="en-US" altLang="ko-KR" sz="1400" b="1" dirty="0"/>
          </a:p>
          <a:p>
            <a:pPr marL="171450" indent="-171450" algn="ctr">
              <a:buFontTx/>
              <a:buChar char="-"/>
            </a:pPr>
            <a:endParaRPr lang="en-US" altLang="ko-KR" sz="1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7C07F1-6573-4837-9533-0E89DC265DF2}"/>
              </a:ext>
            </a:extLst>
          </p:cNvPr>
          <p:cNvSpPr txBox="1"/>
          <p:nvPr/>
        </p:nvSpPr>
        <p:spPr>
          <a:xfrm>
            <a:off x="889312" y="4308131"/>
            <a:ext cx="1170967" cy="11534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/>
              <a:t>모바일폰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- node.js</a:t>
            </a:r>
          </a:p>
          <a:p>
            <a:pPr algn="ctr"/>
            <a:r>
              <a:rPr lang="en-US" altLang="ko-KR" sz="1400" b="1" dirty="0"/>
              <a:t>-</a:t>
            </a:r>
            <a:r>
              <a:rPr lang="ko-KR" altLang="en-US" sz="1400" b="1" dirty="0"/>
              <a:t>설비컨트롤</a:t>
            </a:r>
            <a:endParaRPr lang="en-US" altLang="ko-KR" sz="1400" b="1" dirty="0"/>
          </a:p>
          <a:p>
            <a:pPr algn="ctr"/>
            <a:r>
              <a:rPr lang="en-US" altLang="ko-KR" sz="1400" b="1" dirty="0"/>
              <a:t>-</a:t>
            </a:r>
            <a:r>
              <a:rPr lang="ko-KR" altLang="en-US" sz="1400" b="1" dirty="0" err="1"/>
              <a:t>임계값설정</a:t>
            </a:r>
            <a:endParaRPr lang="en-US" altLang="ko-KR" sz="1400" b="1" dirty="0"/>
          </a:p>
          <a:p>
            <a:pPr marL="171450" indent="-171450" algn="ctr">
              <a:buFontTx/>
              <a:buChar char="-"/>
            </a:pPr>
            <a:endParaRPr lang="en-US" altLang="ko-KR" sz="1200" b="1" dirty="0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511AE82C-A539-414D-A6AC-CE5A033851BA}"/>
              </a:ext>
            </a:extLst>
          </p:cNvPr>
          <p:cNvCxnSpPr>
            <a:cxnSpLocks/>
            <a:stCxn id="18" idx="0"/>
            <a:endCxn id="17" idx="1"/>
          </p:cNvCxnSpPr>
          <p:nvPr/>
        </p:nvCxnSpPr>
        <p:spPr>
          <a:xfrm rot="5400000" flipH="1" flipV="1">
            <a:off x="1323905" y="1934700"/>
            <a:ext cx="553619" cy="304396"/>
          </a:xfrm>
          <a:prstGeom prst="bentConnector2">
            <a:avLst/>
          </a:prstGeom>
          <a:ln w="19050">
            <a:solidFill>
              <a:srgbClr val="0C27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1573DF99-5839-492F-B645-EA6C88C0F8F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068485" y="3115345"/>
            <a:ext cx="836555" cy="870"/>
          </a:xfrm>
          <a:prstGeom prst="bentConnector3">
            <a:avLst>
              <a:gd name="adj1" fmla="val 50000"/>
            </a:avLst>
          </a:prstGeom>
          <a:ln w="19050">
            <a:solidFill>
              <a:srgbClr val="0C27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원통형 40">
            <a:extLst>
              <a:ext uri="{FF2B5EF4-FFF2-40B4-BE49-F238E27FC236}">
                <a16:creationId xmlns:a16="http://schemas.microsoft.com/office/drawing/2014/main" id="{080FAD15-61BE-4ED4-A31F-158D44C06BEA}"/>
              </a:ext>
            </a:extLst>
          </p:cNvPr>
          <p:cNvSpPr/>
          <p:nvPr/>
        </p:nvSpPr>
        <p:spPr>
          <a:xfrm>
            <a:off x="303812" y="3414684"/>
            <a:ext cx="455285" cy="439293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DB</a:t>
            </a:r>
            <a:endParaRPr lang="ko-KR" altLang="en-US" sz="1400" b="1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143B8F4-4651-405C-AEC0-998F106378EB}"/>
              </a:ext>
            </a:extLst>
          </p:cNvPr>
          <p:cNvCxnSpPr>
            <a:cxnSpLocks/>
          </p:cNvCxnSpPr>
          <p:nvPr/>
        </p:nvCxnSpPr>
        <p:spPr>
          <a:xfrm flipH="1">
            <a:off x="644579" y="3357829"/>
            <a:ext cx="156240" cy="125989"/>
          </a:xfrm>
          <a:prstGeom prst="straightConnector1">
            <a:avLst/>
          </a:prstGeom>
          <a:ln w="19050">
            <a:solidFill>
              <a:srgbClr val="0C27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AB7469E1-6E8A-4C7A-B324-6BE371EC0E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652" y="3973624"/>
            <a:ext cx="241099" cy="24109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2C90435-B57A-4055-9755-30FFACB56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84" y="1378272"/>
            <a:ext cx="241099" cy="24109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0B0B9F2-1B97-4291-B76E-165D28875F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457" y="877280"/>
            <a:ext cx="238035" cy="23803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EBE1A0F-E3EE-42F5-9CBE-FD42654C5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49" y="3614657"/>
            <a:ext cx="238035" cy="23803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59F85C9-A975-4A1B-821B-DDCEE739AF19}"/>
              </a:ext>
            </a:extLst>
          </p:cNvPr>
          <p:cNvSpPr txBox="1"/>
          <p:nvPr/>
        </p:nvSpPr>
        <p:spPr>
          <a:xfrm>
            <a:off x="8752408" y="1151932"/>
            <a:ext cx="10081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 . .</a:t>
            </a:r>
            <a:endParaRPr lang="ko-KR" altLang="en-US" sz="28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AAEBFE4-E8B2-4F55-B411-789D9A10F467}"/>
              </a:ext>
            </a:extLst>
          </p:cNvPr>
          <p:cNvSpPr/>
          <p:nvPr/>
        </p:nvSpPr>
        <p:spPr>
          <a:xfrm>
            <a:off x="7185453" y="4677896"/>
            <a:ext cx="1170911" cy="6278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81AC7FE-52E2-49E9-8F23-4D6DC9485DB8}"/>
              </a:ext>
            </a:extLst>
          </p:cNvPr>
          <p:cNvSpPr/>
          <p:nvPr/>
        </p:nvSpPr>
        <p:spPr>
          <a:xfrm>
            <a:off x="5488825" y="4494845"/>
            <a:ext cx="1247359" cy="8549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1F40D0B-3DAE-422C-B888-46AF221624C5}"/>
              </a:ext>
            </a:extLst>
          </p:cNvPr>
          <p:cNvGrpSpPr/>
          <p:nvPr/>
        </p:nvGrpSpPr>
        <p:grpSpPr>
          <a:xfrm>
            <a:off x="5965375" y="3846773"/>
            <a:ext cx="1418881" cy="586305"/>
            <a:chOff x="5259675" y="662473"/>
            <a:chExt cx="940985" cy="646691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3DA1B2A-3CD3-4F9F-9771-A3CBA86383C7}"/>
                </a:ext>
              </a:extLst>
            </p:cNvPr>
            <p:cNvSpPr/>
            <p:nvPr/>
          </p:nvSpPr>
          <p:spPr>
            <a:xfrm>
              <a:off x="5259675" y="662473"/>
              <a:ext cx="936104" cy="6466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A676C8-1975-4F6A-9034-06A86B66A972}"/>
                </a:ext>
              </a:extLst>
            </p:cNvPr>
            <p:cNvSpPr txBox="1"/>
            <p:nvPr/>
          </p:nvSpPr>
          <p:spPr>
            <a:xfrm>
              <a:off x="5264556" y="722965"/>
              <a:ext cx="936104" cy="57710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NodeMCU#2</a:t>
              </a:r>
            </a:p>
            <a:p>
              <a:pPr algn="ctr"/>
              <a:r>
                <a:rPr lang="ko-KR" altLang="en-US" sz="1400" b="1" dirty="0" err="1">
                  <a:latin typeface="+mj-lt"/>
                </a:rPr>
                <a:t>경보등</a:t>
              </a:r>
              <a:r>
                <a:rPr lang="en-US" altLang="ko-KR" sz="1400" b="1" dirty="0">
                  <a:latin typeface="+mj-lt"/>
                </a:rPr>
                <a:t>,</a:t>
              </a:r>
              <a:r>
                <a:rPr lang="ko-KR" altLang="en-US" sz="1400" b="1" dirty="0" err="1">
                  <a:latin typeface="+mj-lt"/>
                </a:rPr>
                <a:t>경보음</a:t>
              </a:r>
              <a:endParaRPr lang="ko-KR" altLang="en-US" sz="1400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094A7AA-0D97-4CAB-A5B8-A08A7DF90812}"/>
              </a:ext>
            </a:extLst>
          </p:cNvPr>
          <p:cNvGrpSpPr/>
          <p:nvPr/>
        </p:nvGrpSpPr>
        <p:grpSpPr>
          <a:xfrm>
            <a:off x="4647952" y="3846773"/>
            <a:ext cx="1143300" cy="1008952"/>
            <a:chOff x="5299985" y="662473"/>
            <a:chExt cx="976171" cy="1104887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311699A-5CAC-4E6D-BB22-EF456E0B6B2C}"/>
                </a:ext>
              </a:extLst>
            </p:cNvPr>
            <p:cNvSpPr/>
            <p:nvPr/>
          </p:nvSpPr>
          <p:spPr>
            <a:xfrm>
              <a:off x="5309311" y="662473"/>
              <a:ext cx="936104" cy="6466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D0E3B1E-155A-435F-9C95-9EA2A2629BAF}"/>
                </a:ext>
              </a:extLst>
            </p:cNvPr>
            <p:cNvSpPr txBox="1"/>
            <p:nvPr/>
          </p:nvSpPr>
          <p:spPr>
            <a:xfrm>
              <a:off x="5299985" y="722531"/>
              <a:ext cx="976171" cy="104482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NodeMCU#1</a:t>
              </a:r>
            </a:p>
            <a:p>
              <a:pPr algn="ctr"/>
              <a:r>
                <a:rPr lang="ko-KR" altLang="en-US" sz="1400" b="1" dirty="0">
                  <a:latin typeface="+mj-lt"/>
                </a:rPr>
                <a:t>환풍기</a:t>
              </a:r>
              <a:endParaRPr lang="en-US" altLang="ko-KR" sz="1400" b="1" dirty="0">
                <a:latin typeface="+mj-lt"/>
              </a:endParaRPr>
            </a:p>
            <a:p>
              <a:pPr algn="ctr"/>
              <a:endParaRPr lang="en-US" altLang="ko-KR" sz="1400" b="1" dirty="0">
                <a:latin typeface="+mj-lt"/>
              </a:endParaRPr>
            </a:p>
            <a:p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978012D-DBCB-4B02-A17C-62DD0895CBDD}"/>
              </a:ext>
            </a:extLst>
          </p:cNvPr>
          <p:cNvGrpSpPr/>
          <p:nvPr/>
        </p:nvGrpSpPr>
        <p:grpSpPr>
          <a:xfrm>
            <a:off x="7564276" y="3846773"/>
            <a:ext cx="1152128" cy="591761"/>
            <a:chOff x="6169719" y="468482"/>
            <a:chExt cx="936104" cy="652709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AC845F6-982E-4ADC-9884-039FF884599B}"/>
                </a:ext>
              </a:extLst>
            </p:cNvPr>
            <p:cNvSpPr/>
            <p:nvPr/>
          </p:nvSpPr>
          <p:spPr>
            <a:xfrm>
              <a:off x="6169719" y="468482"/>
              <a:ext cx="936104" cy="64669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CF9C2B-F21C-4F8B-B7F9-596EA805D5C5}"/>
                </a:ext>
              </a:extLst>
            </p:cNvPr>
            <p:cNvSpPr txBox="1"/>
            <p:nvPr/>
          </p:nvSpPr>
          <p:spPr>
            <a:xfrm>
              <a:off x="6169719" y="544082"/>
              <a:ext cx="936104" cy="57710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NodeMCU#3</a:t>
              </a:r>
            </a:p>
            <a:p>
              <a:pPr algn="ctr"/>
              <a:r>
                <a:rPr lang="ko-KR" altLang="en-US" sz="1400" b="1" dirty="0">
                  <a:latin typeface="+mj-lt"/>
                </a:rPr>
                <a:t>전등</a:t>
              </a:r>
              <a:endParaRPr lang="ko-KR" altLang="en-US" sz="1400" dirty="0"/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53BD2CC-FE30-4101-A80D-70B622058E7A}"/>
              </a:ext>
            </a:extLst>
          </p:cNvPr>
          <p:cNvSpPr/>
          <p:nvPr/>
        </p:nvSpPr>
        <p:spPr>
          <a:xfrm>
            <a:off x="4441708" y="3813161"/>
            <a:ext cx="4968100" cy="1626803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BEF9AD2-FE8A-4906-A7E4-3B2F9ED99360}"/>
              </a:ext>
            </a:extLst>
          </p:cNvPr>
          <p:cNvSpPr txBox="1"/>
          <p:nvPr/>
        </p:nvSpPr>
        <p:spPr>
          <a:xfrm>
            <a:off x="5520050" y="4527944"/>
            <a:ext cx="118013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NodeMCU#1</a:t>
            </a:r>
          </a:p>
          <a:p>
            <a:pPr algn="ctr"/>
            <a:r>
              <a:rPr lang="ko-KR" altLang="en-US" sz="1200" b="1" dirty="0" err="1"/>
              <a:t>온습도</a:t>
            </a:r>
            <a:r>
              <a:rPr lang="ko-KR" altLang="en-US" sz="1200" b="1" dirty="0"/>
              <a:t> 센서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Co2 </a:t>
            </a:r>
            <a:r>
              <a:rPr lang="ko-KR" altLang="en-US" sz="1200" b="1" dirty="0"/>
              <a:t>센서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유해가스 센서</a:t>
            </a:r>
            <a:endParaRPr lang="en-US" altLang="ko-KR" sz="12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DC9B06-37F6-4EA2-8FF1-BF5C5E86B616}"/>
              </a:ext>
            </a:extLst>
          </p:cNvPr>
          <p:cNvSpPr txBox="1"/>
          <p:nvPr/>
        </p:nvSpPr>
        <p:spPr>
          <a:xfrm>
            <a:off x="7198675" y="4770263"/>
            <a:ext cx="1135247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NodeMCU#2</a:t>
            </a:r>
          </a:p>
          <a:p>
            <a:pPr algn="ctr"/>
            <a:r>
              <a:rPr lang="ko-KR" altLang="en-US" sz="1400" b="1" dirty="0"/>
              <a:t>조도센서</a:t>
            </a:r>
            <a:endParaRPr lang="en-US" altLang="ko-KR" sz="1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9541F0-6475-46C6-B005-96089429CAD7}"/>
              </a:ext>
            </a:extLst>
          </p:cNvPr>
          <p:cNvSpPr txBox="1"/>
          <p:nvPr/>
        </p:nvSpPr>
        <p:spPr>
          <a:xfrm rot="5400000">
            <a:off x="6237152" y="3167988"/>
            <a:ext cx="1008112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. . . .</a:t>
            </a:r>
            <a:endParaRPr lang="ko-KR" altLang="en-US" sz="2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BDDF4C1-799E-4B52-901E-C68448AD7BF6}"/>
              </a:ext>
            </a:extLst>
          </p:cNvPr>
          <p:cNvSpPr txBox="1"/>
          <p:nvPr/>
        </p:nvSpPr>
        <p:spPr>
          <a:xfrm>
            <a:off x="3337987" y="1114405"/>
            <a:ext cx="115212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작업장</a:t>
            </a:r>
            <a:endParaRPr lang="en-US" altLang="ko-KR" sz="1400" b="1" dirty="0"/>
          </a:p>
          <a:p>
            <a:pPr algn="r"/>
            <a:r>
              <a:rPr lang="en-US" altLang="ko-KR" sz="1400" dirty="0"/>
              <a:t>#1</a:t>
            </a:r>
            <a:endParaRPr lang="ko-KR" altLang="en-US" sz="1400" dirty="0"/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14936AB0-BF42-4ECA-B131-1B9A75F70B6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474380" y="1707819"/>
            <a:ext cx="999996" cy="934662"/>
          </a:xfrm>
          <a:prstGeom prst="bentConnector3">
            <a:avLst>
              <a:gd name="adj1" fmla="val 100510"/>
            </a:avLst>
          </a:prstGeom>
          <a:ln w="19050">
            <a:solidFill>
              <a:srgbClr val="0C27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AB5A0B29-C8A9-4F23-BE89-33D4B9B3E843}"/>
              </a:ext>
            </a:extLst>
          </p:cNvPr>
          <p:cNvCxnSpPr>
            <a:cxnSpLocks/>
            <a:endCxn id="70" idx="1"/>
          </p:cNvCxnSpPr>
          <p:nvPr/>
        </p:nvCxnSpPr>
        <p:spPr>
          <a:xfrm rot="16200000" flipH="1">
            <a:off x="3440771" y="3625626"/>
            <a:ext cx="1053082" cy="948791"/>
          </a:xfrm>
          <a:prstGeom prst="bentConnector2">
            <a:avLst/>
          </a:prstGeom>
          <a:ln w="19050">
            <a:solidFill>
              <a:srgbClr val="0C275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99CF513-0A4E-4D6A-ACF6-129316C71035}"/>
              </a:ext>
            </a:extLst>
          </p:cNvPr>
          <p:cNvSpPr txBox="1"/>
          <p:nvPr/>
        </p:nvSpPr>
        <p:spPr>
          <a:xfrm>
            <a:off x="153895" y="197839"/>
            <a:ext cx="2691598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시스템 구성도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1CDE30F-1472-439F-9BCD-5BC5798B3519}"/>
              </a:ext>
            </a:extLst>
          </p:cNvPr>
          <p:cNvGrpSpPr/>
          <p:nvPr/>
        </p:nvGrpSpPr>
        <p:grpSpPr>
          <a:xfrm>
            <a:off x="336696" y="745720"/>
            <a:ext cx="3669422" cy="84671"/>
            <a:chOff x="2385130" y="548680"/>
            <a:chExt cx="2488465" cy="1836204"/>
          </a:xfrm>
          <a:solidFill>
            <a:schemeClr val="bg1">
              <a:lumMod val="85000"/>
            </a:schemeClr>
          </a:solidFill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DF547E8-F5C1-4866-BFB9-91377B8F8A27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BF85981-22B5-49B5-BD99-D5753266DBEA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rgbClr val="ADC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31D1CF9-18FB-4CD1-8E47-4FD93838281E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FD64D23-B353-47E8-A5C3-EECB1972714C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DA05BE6-8D6A-4008-BE2D-B6D40A1572B1}"/>
              </a:ext>
            </a:extLst>
          </p:cNvPr>
          <p:cNvCxnSpPr/>
          <p:nvPr/>
        </p:nvCxnSpPr>
        <p:spPr>
          <a:xfrm flipH="1">
            <a:off x="2080223" y="4626562"/>
            <a:ext cx="1412693" cy="0"/>
          </a:xfrm>
          <a:prstGeom prst="straightConnector1">
            <a:avLst/>
          </a:prstGeom>
          <a:ln>
            <a:solidFill>
              <a:srgbClr val="0C2759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8" name="그림 87">
            <a:extLst>
              <a:ext uri="{FF2B5EF4-FFF2-40B4-BE49-F238E27FC236}">
                <a16:creationId xmlns:a16="http://schemas.microsoft.com/office/drawing/2014/main" id="{26B7A6E7-71ED-49EE-9EF3-ABBD7C458E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13" y="2497460"/>
            <a:ext cx="241099" cy="24109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9EDB63DC-97DF-4BFE-93F9-C5AED277C6DD}"/>
              </a:ext>
            </a:extLst>
          </p:cNvPr>
          <p:cNvSpPr txBox="1"/>
          <p:nvPr/>
        </p:nvSpPr>
        <p:spPr>
          <a:xfrm>
            <a:off x="3335961" y="4050692"/>
            <a:ext cx="115212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작업장</a:t>
            </a:r>
            <a:endParaRPr lang="en-US" altLang="ko-KR" sz="1400" b="1" dirty="0"/>
          </a:p>
          <a:p>
            <a:pPr algn="r"/>
            <a:r>
              <a:rPr lang="en-US" altLang="ko-KR" sz="1400" dirty="0"/>
              <a:t>#3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1906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1A1EDC5-A0A9-4DD0-812C-E0F47C8FC02B}"/>
              </a:ext>
            </a:extLst>
          </p:cNvPr>
          <p:cNvSpPr txBox="1"/>
          <p:nvPr/>
        </p:nvSpPr>
        <p:spPr>
          <a:xfrm>
            <a:off x="-62997" y="385628"/>
            <a:ext cx="3814662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시스템 시나리오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F571A0-463C-403E-8E06-080A6A29B8CE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3DA670-C069-49B8-8D30-2272E95D517D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94057A9-93F8-4B64-B428-7F37FC3966D0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rgbClr val="ADC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D9EACAB-B4FE-4557-AF3A-1CA37302FE7A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0DD96A1-1ECE-4396-AA22-1FB7BDAB79D8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E013FAC6-0256-4B92-9582-18DD62A4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949" y="1657335"/>
            <a:ext cx="2034163" cy="100984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3951D1C-F2C1-425C-AA5D-3EFC445A1743}"/>
              </a:ext>
            </a:extLst>
          </p:cNvPr>
          <p:cNvSpPr txBox="1"/>
          <p:nvPr/>
        </p:nvSpPr>
        <p:spPr>
          <a:xfrm>
            <a:off x="3993103" y="2700074"/>
            <a:ext cx="2167017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라즈베리파이</a:t>
            </a:r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 B r o k e r )</a:t>
            </a:r>
            <a:endParaRPr lang="ko-KR" altLang="en-US" sz="1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B674DC-003E-420B-B346-0D9CC36CA399}"/>
              </a:ext>
            </a:extLst>
          </p:cNvPr>
          <p:cNvSpPr txBox="1"/>
          <p:nvPr/>
        </p:nvSpPr>
        <p:spPr>
          <a:xfrm>
            <a:off x="660505" y="2816664"/>
            <a:ext cx="2227274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센서 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 P u b l I s h e r)</a:t>
            </a:r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8539DBD-C77D-4A8B-8D2E-C9F125D49E8F}"/>
              </a:ext>
            </a:extLst>
          </p:cNvPr>
          <p:cNvGrpSpPr/>
          <p:nvPr/>
        </p:nvGrpSpPr>
        <p:grpSpPr>
          <a:xfrm>
            <a:off x="4956708" y="3170141"/>
            <a:ext cx="524627" cy="936641"/>
            <a:chOff x="871197" y="2312362"/>
            <a:chExt cx="1723011" cy="31796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3" name="Picture 2" descr="http://clipartist.net/RSS/openclipart.org/Unity/iphone_4_2_111_28_phone_icon_iphone_art-1979px.png">
              <a:extLst>
                <a:ext uri="{FF2B5EF4-FFF2-40B4-BE49-F238E27FC236}">
                  <a16:creationId xmlns:a16="http://schemas.microsoft.com/office/drawing/2014/main" id="{66B3B008-5580-4A1D-ABD3-7E15EFD75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197" y="2312362"/>
              <a:ext cx="1723011" cy="3179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4DB0710-6A84-4D8C-BB7B-26954A0538FF}"/>
                </a:ext>
              </a:extLst>
            </p:cNvPr>
            <p:cNvSpPr/>
            <p:nvPr/>
          </p:nvSpPr>
          <p:spPr>
            <a:xfrm>
              <a:off x="1080507" y="2909871"/>
              <a:ext cx="1304392" cy="1984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2AC07A-9B82-4CA1-805A-DE209A1F5495}"/>
              </a:ext>
            </a:extLst>
          </p:cNvPr>
          <p:cNvGrpSpPr/>
          <p:nvPr/>
        </p:nvGrpSpPr>
        <p:grpSpPr>
          <a:xfrm>
            <a:off x="3635975" y="3185753"/>
            <a:ext cx="1353838" cy="791801"/>
            <a:chOff x="4655487" y="2024433"/>
            <a:chExt cx="5220580" cy="2850711"/>
          </a:xfrm>
        </p:grpSpPr>
        <p:pic>
          <p:nvPicPr>
            <p:cNvPr id="46" name="Picture 2" descr="http://www.graphicsfuel.com/wp-content/uploads/2013/03/mackbook-pro-retina.png">
              <a:extLst>
                <a:ext uri="{FF2B5EF4-FFF2-40B4-BE49-F238E27FC236}">
                  <a16:creationId xmlns:a16="http://schemas.microsoft.com/office/drawing/2014/main" id="{4895A092-6601-441F-951B-A9D7DCA7E4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08"/>
            <a:stretch/>
          </p:blipFill>
          <p:spPr bwMode="auto">
            <a:xfrm>
              <a:off x="4655487" y="2024433"/>
              <a:ext cx="5220580" cy="28507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4000"/>
                </a:prstClr>
              </a:outerShdw>
              <a:reflection blurRad="6350" stA="35000" endPos="28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38BEC2B-D2FD-401B-957F-EB8FC7599C63}"/>
                </a:ext>
              </a:extLst>
            </p:cNvPr>
            <p:cNvSpPr/>
            <p:nvPr/>
          </p:nvSpPr>
          <p:spPr>
            <a:xfrm>
              <a:off x="5764075" y="2569467"/>
              <a:ext cx="3016802" cy="1908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CAD7DD2C-D19B-4043-B19A-F1AA979EC6E3}"/>
              </a:ext>
            </a:extLst>
          </p:cNvPr>
          <p:cNvSpPr txBox="1"/>
          <p:nvPr/>
        </p:nvSpPr>
        <p:spPr>
          <a:xfrm>
            <a:off x="4976962" y="3324612"/>
            <a:ext cx="2227274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관리자</a:t>
            </a:r>
            <a:endParaRPr lang="en-US" altLang="ko-KR" sz="1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(S u b s c r I b e r)</a:t>
            </a:r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EE3182-D7F8-4812-9789-6963B2C9EC9B}"/>
              </a:ext>
            </a:extLst>
          </p:cNvPr>
          <p:cNvSpPr txBox="1"/>
          <p:nvPr/>
        </p:nvSpPr>
        <p:spPr>
          <a:xfrm>
            <a:off x="27546" y="1216295"/>
            <a:ext cx="2964222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시나리오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 :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센서 값 모니터링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6042CE1-D0F6-442D-B1D9-DA3DE278C961}"/>
              </a:ext>
            </a:extLst>
          </p:cNvPr>
          <p:cNvSpPr/>
          <p:nvPr/>
        </p:nvSpPr>
        <p:spPr>
          <a:xfrm>
            <a:off x="219460" y="1138765"/>
            <a:ext cx="9721080" cy="3194899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4F7448C-A941-461C-B2EE-3374B7B593C7}"/>
              </a:ext>
            </a:extLst>
          </p:cNvPr>
          <p:cNvSpPr/>
          <p:nvPr/>
        </p:nvSpPr>
        <p:spPr>
          <a:xfrm>
            <a:off x="2847293" y="2015158"/>
            <a:ext cx="973170" cy="396646"/>
          </a:xfrm>
          <a:prstGeom prst="rightArrow">
            <a:avLst/>
          </a:prstGeom>
          <a:solidFill>
            <a:srgbClr val="4A852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7D2667-FB60-49C1-A169-4DAE27E4178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85135">
            <a:off x="6253233" y="2263136"/>
            <a:ext cx="870037" cy="87003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FA3C866A-49F3-4FD3-8F47-E967DEBFA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806" y="1752396"/>
            <a:ext cx="1019927" cy="98381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0734ADFF-5015-4A4B-B992-6598716DF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0521" y="1512570"/>
            <a:ext cx="1124437" cy="1219115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5CF3C1C8-FF8F-46F9-ACF7-12F26489DB0C}"/>
              </a:ext>
            </a:extLst>
          </p:cNvPr>
          <p:cNvSpPr txBox="1"/>
          <p:nvPr/>
        </p:nvSpPr>
        <p:spPr>
          <a:xfrm>
            <a:off x="7528272" y="2652509"/>
            <a:ext cx="1630432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 비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(S u b s c r I b e r)</a:t>
            </a:r>
            <a:endParaRPr lang="ko-KR" altLang="en-US" sz="1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0E575A-EB4C-4C47-B772-46465F95CBC2}"/>
              </a:ext>
            </a:extLst>
          </p:cNvPr>
          <p:cNvSpPr txBox="1"/>
          <p:nvPr/>
        </p:nvSpPr>
        <p:spPr>
          <a:xfrm>
            <a:off x="-5065" y="4611829"/>
            <a:ext cx="10350588" cy="861774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1. </a:t>
            </a:r>
            <a:r>
              <a:rPr lang="ko-KR" altLang="en-US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센서에서 센서 값 발행</a:t>
            </a:r>
            <a:endParaRPr lang="en-US" altLang="ko-KR" sz="2800" b="1" spc="-36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en-US" altLang="ko-KR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2. </a:t>
            </a:r>
            <a:r>
              <a:rPr lang="ko-KR" altLang="en-US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관리자가 센서 값 구독 후 모니터링</a:t>
            </a:r>
            <a:endParaRPr lang="en-US" altLang="ko-KR" sz="2800" b="1" spc="-36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448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1A1EDC5-A0A9-4DD0-812C-E0F47C8FC02B}"/>
              </a:ext>
            </a:extLst>
          </p:cNvPr>
          <p:cNvSpPr txBox="1"/>
          <p:nvPr/>
        </p:nvSpPr>
        <p:spPr>
          <a:xfrm>
            <a:off x="-62997" y="385628"/>
            <a:ext cx="3814662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시스템 시나리오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F571A0-463C-403E-8E06-080A6A29B8CE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3DA670-C069-49B8-8D30-2272E95D517D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94057A9-93F8-4B64-B428-7F37FC3966D0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rgbClr val="ADC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D9EACAB-B4FE-4557-AF3A-1CA37302FE7A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0DD96A1-1ECE-4396-AA22-1FB7BDAB79D8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FDEE3182-D7F8-4812-9789-6963B2C9EC9B}"/>
              </a:ext>
            </a:extLst>
          </p:cNvPr>
          <p:cNvSpPr txBox="1"/>
          <p:nvPr/>
        </p:nvSpPr>
        <p:spPr>
          <a:xfrm>
            <a:off x="-84696" y="1196360"/>
            <a:ext cx="2964222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시나리오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 :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설비 수동제어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2BC6973-4B63-4299-9148-75B98246C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37" y="1534789"/>
            <a:ext cx="2034163" cy="10098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21B9B0-A471-4206-ACAE-39B6ECDFF11F}"/>
              </a:ext>
            </a:extLst>
          </p:cNvPr>
          <p:cNvSpPr txBox="1"/>
          <p:nvPr/>
        </p:nvSpPr>
        <p:spPr>
          <a:xfrm>
            <a:off x="3813083" y="2580501"/>
            <a:ext cx="2167017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라즈베리파이</a:t>
            </a:r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 B r o k e r )</a:t>
            </a:r>
            <a:endParaRPr lang="ko-KR" altLang="en-US" sz="1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308928-215E-4C25-93F9-5CD8AE4B58FD}"/>
              </a:ext>
            </a:extLst>
          </p:cNvPr>
          <p:cNvSpPr txBox="1"/>
          <p:nvPr/>
        </p:nvSpPr>
        <p:spPr>
          <a:xfrm>
            <a:off x="601104" y="2743104"/>
            <a:ext cx="2227274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센서 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F0726C1-37E9-49ED-BE93-B9DD6976B0ED}"/>
              </a:ext>
            </a:extLst>
          </p:cNvPr>
          <p:cNvGrpSpPr/>
          <p:nvPr/>
        </p:nvGrpSpPr>
        <p:grpSpPr>
          <a:xfrm>
            <a:off x="4956708" y="3289011"/>
            <a:ext cx="524627" cy="936641"/>
            <a:chOff x="871197" y="2312362"/>
            <a:chExt cx="1723011" cy="31796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" name="Picture 2" descr="http://clipartist.net/RSS/openclipart.org/Unity/iphone_4_2_111_28_phone_icon_iphone_art-1979px.png">
              <a:extLst>
                <a:ext uri="{FF2B5EF4-FFF2-40B4-BE49-F238E27FC236}">
                  <a16:creationId xmlns:a16="http://schemas.microsoft.com/office/drawing/2014/main" id="{06115A84-AABD-4319-AA85-976B9461F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197" y="2312362"/>
              <a:ext cx="1723011" cy="3179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45FA708-70C1-48A6-9262-929E3BB092F6}"/>
                </a:ext>
              </a:extLst>
            </p:cNvPr>
            <p:cNvSpPr/>
            <p:nvPr/>
          </p:nvSpPr>
          <p:spPr>
            <a:xfrm>
              <a:off x="1080507" y="2909871"/>
              <a:ext cx="1304392" cy="1984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3C3094F-49DE-43CD-972B-51B08BA2A4EF}"/>
              </a:ext>
            </a:extLst>
          </p:cNvPr>
          <p:cNvGrpSpPr/>
          <p:nvPr/>
        </p:nvGrpSpPr>
        <p:grpSpPr>
          <a:xfrm>
            <a:off x="3635975" y="3304623"/>
            <a:ext cx="1353838" cy="791801"/>
            <a:chOff x="4655487" y="2024433"/>
            <a:chExt cx="5220580" cy="2850711"/>
          </a:xfrm>
        </p:grpSpPr>
        <p:pic>
          <p:nvPicPr>
            <p:cNvPr id="37" name="Picture 2" descr="http://www.graphicsfuel.com/wp-content/uploads/2013/03/mackbook-pro-retina.png">
              <a:extLst>
                <a:ext uri="{FF2B5EF4-FFF2-40B4-BE49-F238E27FC236}">
                  <a16:creationId xmlns:a16="http://schemas.microsoft.com/office/drawing/2014/main" id="{A1EB83F7-A715-4CE1-B129-E7DBFE5CA9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08"/>
            <a:stretch/>
          </p:blipFill>
          <p:spPr bwMode="auto">
            <a:xfrm>
              <a:off x="4655487" y="2024433"/>
              <a:ext cx="5220580" cy="28507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4000"/>
                </a:prstClr>
              </a:outerShdw>
              <a:reflection blurRad="6350" stA="35000" endPos="28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56CB909-7677-4F7E-8328-46507ECE3A46}"/>
                </a:ext>
              </a:extLst>
            </p:cNvPr>
            <p:cNvSpPr/>
            <p:nvPr/>
          </p:nvSpPr>
          <p:spPr>
            <a:xfrm>
              <a:off x="5764075" y="2569467"/>
              <a:ext cx="3016802" cy="1908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358A7F0-02AE-4707-A3EB-26B16B5A60DF}"/>
              </a:ext>
            </a:extLst>
          </p:cNvPr>
          <p:cNvSpPr txBox="1"/>
          <p:nvPr/>
        </p:nvSpPr>
        <p:spPr>
          <a:xfrm>
            <a:off x="4976962" y="3443482"/>
            <a:ext cx="2227274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관리자</a:t>
            </a:r>
            <a:endParaRPr lang="en-US" altLang="ko-KR" sz="1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 P u b l I s h e r)</a:t>
            </a:r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32C2FB-CDAD-441D-B115-7EC888E5F230}"/>
              </a:ext>
            </a:extLst>
          </p:cNvPr>
          <p:cNvSpPr/>
          <p:nvPr/>
        </p:nvSpPr>
        <p:spPr>
          <a:xfrm>
            <a:off x="219460" y="1138765"/>
            <a:ext cx="9721080" cy="3194899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FF2D58B1-53A9-4579-A8E8-7DF9258884F6}"/>
              </a:ext>
            </a:extLst>
          </p:cNvPr>
          <p:cNvSpPr/>
          <p:nvPr/>
        </p:nvSpPr>
        <p:spPr>
          <a:xfrm>
            <a:off x="6292239" y="1993742"/>
            <a:ext cx="973170" cy="396646"/>
          </a:xfrm>
          <a:prstGeom prst="rightArrow">
            <a:avLst/>
          </a:prstGeom>
          <a:solidFill>
            <a:srgbClr val="4A852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236798B-AE6B-4180-8C6F-9D99AD13E2D6}"/>
              </a:ext>
            </a:extLst>
          </p:cNvPr>
          <p:cNvSpPr/>
          <p:nvPr/>
        </p:nvSpPr>
        <p:spPr>
          <a:xfrm rot="16200000">
            <a:off x="4707829" y="2845366"/>
            <a:ext cx="363200" cy="381147"/>
          </a:xfrm>
          <a:prstGeom prst="rightArrow">
            <a:avLst/>
          </a:prstGeom>
          <a:solidFill>
            <a:srgbClr val="4A852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CAAA375D-5673-4DEC-A1FD-7D9DF00EA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806" y="1752396"/>
            <a:ext cx="1019927" cy="983818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74AE9EBB-3663-4D51-BAB7-3497781C24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0521" y="1512570"/>
            <a:ext cx="1124437" cy="121911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8914E4F-CE3F-4519-9EED-39BB765D43EF}"/>
              </a:ext>
            </a:extLst>
          </p:cNvPr>
          <p:cNvSpPr txBox="1"/>
          <p:nvPr/>
        </p:nvSpPr>
        <p:spPr>
          <a:xfrm>
            <a:off x="7528272" y="2652509"/>
            <a:ext cx="1630432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설비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(S u b s c r I b e r)</a:t>
            </a:r>
            <a:endParaRPr lang="ko-KR" altLang="en-US" sz="1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450110E-8484-4305-B69B-5B27788FDD5D}"/>
              </a:ext>
            </a:extLst>
          </p:cNvPr>
          <p:cNvSpPr txBox="1"/>
          <p:nvPr/>
        </p:nvSpPr>
        <p:spPr>
          <a:xfrm>
            <a:off x="-185481" y="4604682"/>
            <a:ext cx="10350588" cy="861774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1. </a:t>
            </a:r>
            <a:r>
              <a:rPr lang="ko-KR" altLang="en-US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관리자가 제어 메시지 발행</a:t>
            </a:r>
            <a:endParaRPr lang="en-US" altLang="ko-KR" sz="2800" b="1" spc="-36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en-US" altLang="ko-KR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2. </a:t>
            </a:r>
            <a:r>
              <a:rPr lang="ko-KR" altLang="en-US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설비가 제어 메시지를 구독하고 제어됨</a:t>
            </a:r>
            <a:endParaRPr lang="en-US" altLang="ko-KR" sz="2800" b="1" spc="-36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963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1A1EDC5-A0A9-4DD0-812C-E0F47C8FC02B}"/>
              </a:ext>
            </a:extLst>
          </p:cNvPr>
          <p:cNvSpPr txBox="1"/>
          <p:nvPr/>
        </p:nvSpPr>
        <p:spPr>
          <a:xfrm>
            <a:off x="-62997" y="385628"/>
            <a:ext cx="3814662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시스템 시나리오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F571A0-463C-403E-8E06-080A6A29B8CE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3DA670-C069-49B8-8D30-2272E95D517D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94057A9-93F8-4B64-B428-7F37FC3966D0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rgbClr val="ADC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D9EACAB-B4FE-4557-AF3A-1CA37302FE7A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0DD96A1-1ECE-4396-AA22-1FB7BDAB79D8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FDEE3182-D7F8-4812-9789-6963B2C9EC9B}"/>
              </a:ext>
            </a:extLst>
          </p:cNvPr>
          <p:cNvSpPr txBox="1"/>
          <p:nvPr/>
        </p:nvSpPr>
        <p:spPr>
          <a:xfrm>
            <a:off x="76647" y="1230569"/>
            <a:ext cx="3786272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시나리오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3 :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임계 값 설정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-&gt;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설비 자동제어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87F1CD2-A804-44A5-AB01-1A7028A0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37" y="1534789"/>
            <a:ext cx="2034163" cy="10098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60BCDB-3FC8-4C0E-AFCB-1AFCE14DA340}"/>
              </a:ext>
            </a:extLst>
          </p:cNvPr>
          <p:cNvSpPr txBox="1"/>
          <p:nvPr/>
        </p:nvSpPr>
        <p:spPr>
          <a:xfrm>
            <a:off x="3813083" y="2580501"/>
            <a:ext cx="2167017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라즈베리파이</a:t>
            </a:r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 B r o k e r )</a:t>
            </a:r>
            <a:endParaRPr lang="ko-KR" altLang="en-US" sz="1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8F604E-476B-4CB7-ABBA-418FCC07121E}"/>
              </a:ext>
            </a:extLst>
          </p:cNvPr>
          <p:cNvSpPr txBox="1"/>
          <p:nvPr/>
        </p:nvSpPr>
        <p:spPr>
          <a:xfrm>
            <a:off x="681657" y="2743104"/>
            <a:ext cx="2227274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센서 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 P u b l </a:t>
            </a:r>
            <a:r>
              <a:rPr lang="en-US" altLang="ko-KR" sz="18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i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s h e r )</a:t>
            </a:r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CE4D84-A76A-4987-904B-FC1219422CC0}"/>
              </a:ext>
            </a:extLst>
          </p:cNvPr>
          <p:cNvGrpSpPr/>
          <p:nvPr/>
        </p:nvGrpSpPr>
        <p:grpSpPr>
          <a:xfrm>
            <a:off x="4956708" y="3181536"/>
            <a:ext cx="524627" cy="936641"/>
            <a:chOff x="871197" y="2312362"/>
            <a:chExt cx="1723011" cy="31796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2" name="Picture 2" descr="http://clipartist.net/RSS/openclipart.org/Unity/iphone_4_2_111_28_phone_icon_iphone_art-1979px.png">
              <a:extLst>
                <a:ext uri="{FF2B5EF4-FFF2-40B4-BE49-F238E27FC236}">
                  <a16:creationId xmlns:a16="http://schemas.microsoft.com/office/drawing/2014/main" id="{919ACE72-7F35-4961-B425-9E2B849AA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197" y="2312362"/>
              <a:ext cx="1723011" cy="3179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F90175B-97FE-41C7-8643-D39ED876EF56}"/>
                </a:ext>
              </a:extLst>
            </p:cNvPr>
            <p:cNvSpPr/>
            <p:nvPr/>
          </p:nvSpPr>
          <p:spPr>
            <a:xfrm>
              <a:off x="1080507" y="2909871"/>
              <a:ext cx="1304392" cy="1984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A38F26-51C4-4F97-BED3-0C0D457E96DF}"/>
              </a:ext>
            </a:extLst>
          </p:cNvPr>
          <p:cNvGrpSpPr/>
          <p:nvPr/>
        </p:nvGrpSpPr>
        <p:grpSpPr>
          <a:xfrm>
            <a:off x="3635975" y="3197148"/>
            <a:ext cx="1353838" cy="791801"/>
            <a:chOff x="4655487" y="2024433"/>
            <a:chExt cx="5220580" cy="2850711"/>
          </a:xfrm>
        </p:grpSpPr>
        <p:pic>
          <p:nvPicPr>
            <p:cNvPr id="38" name="Picture 2" descr="http://www.graphicsfuel.com/wp-content/uploads/2013/03/mackbook-pro-retina.png">
              <a:extLst>
                <a:ext uri="{FF2B5EF4-FFF2-40B4-BE49-F238E27FC236}">
                  <a16:creationId xmlns:a16="http://schemas.microsoft.com/office/drawing/2014/main" id="{01156E46-3BE5-42F1-9E9C-1E81617F60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08"/>
            <a:stretch/>
          </p:blipFill>
          <p:spPr bwMode="auto">
            <a:xfrm>
              <a:off x="4655487" y="2024433"/>
              <a:ext cx="5220580" cy="28507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4000"/>
                </a:prstClr>
              </a:outerShdw>
              <a:reflection blurRad="6350" stA="35000" endPos="28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44D0923-F6CF-4DB3-BD79-31F5E3DEBF80}"/>
                </a:ext>
              </a:extLst>
            </p:cNvPr>
            <p:cNvSpPr/>
            <p:nvPr/>
          </p:nvSpPr>
          <p:spPr>
            <a:xfrm>
              <a:off x="5764075" y="2569467"/>
              <a:ext cx="3016802" cy="1908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AE65E64-6933-4C7F-983B-85312D2B3DB3}"/>
              </a:ext>
            </a:extLst>
          </p:cNvPr>
          <p:cNvSpPr txBox="1"/>
          <p:nvPr/>
        </p:nvSpPr>
        <p:spPr>
          <a:xfrm>
            <a:off x="4976962" y="3336007"/>
            <a:ext cx="2227274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관리자</a:t>
            </a:r>
            <a:endParaRPr lang="en-US" altLang="ko-KR" sz="1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 P u b l I s h e r)</a:t>
            </a:r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E50E20A-1D6A-4E09-98A4-57B9E0EFC735}"/>
              </a:ext>
            </a:extLst>
          </p:cNvPr>
          <p:cNvSpPr/>
          <p:nvPr/>
        </p:nvSpPr>
        <p:spPr>
          <a:xfrm>
            <a:off x="219460" y="1138766"/>
            <a:ext cx="9721080" cy="3037890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8C76244B-A236-4DE7-BBCD-4B5BD54D621C}"/>
              </a:ext>
            </a:extLst>
          </p:cNvPr>
          <p:cNvSpPr/>
          <p:nvPr/>
        </p:nvSpPr>
        <p:spPr>
          <a:xfrm rot="16200000">
            <a:off x="4715823" y="2846579"/>
            <a:ext cx="363200" cy="381147"/>
          </a:xfrm>
          <a:prstGeom prst="rightArrow">
            <a:avLst/>
          </a:prstGeom>
          <a:solidFill>
            <a:srgbClr val="4A852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5252AC0C-C174-483E-BD15-64EC2A92C097}"/>
              </a:ext>
            </a:extLst>
          </p:cNvPr>
          <p:cNvSpPr/>
          <p:nvPr/>
        </p:nvSpPr>
        <p:spPr>
          <a:xfrm rot="10800000">
            <a:off x="2599571" y="2006707"/>
            <a:ext cx="973170" cy="396646"/>
          </a:xfrm>
          <a:prstGeom prst="rightArrow">
            <a:avLst/>
          </a:prstGeom>
          <a:solidFill>
            <a:srgbClr val="4A852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8778B933-75F3-4BA4-946E-4F37944735AB}"/>
              </a:ext>
            </a:extLst>
          </p:cNvPr>
          <p:cNvSpPr/>
          <p:nvPr/>
        </p:nvSpPr>
        <p:spPr>
          <a:xfrm>
            <a:off x="6318151" y="2016275"/>
            <a:ext cx="973170" cy="396646"/>
          </a:xfrm>
          <a:prstGeom prst="rightArrow">
            <a:avLst/>
          </a:prstGeom>
          <a:solidFill>
            <a:srgbClr val="4A852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D1A0A451-1B5E-44F5-A9ED-EB88253641D4}"/>
              </a:ext>
            </a:extLst>
          </p:cNvPr>
          <p:cNvSpPr/>
          <p:nvPr/>
        </p:nvSpPr>
        <p:spPr>
          <a:xfrm>
            <a:off x="2709921" y="2016275"/>
            <a:ext cx="973170" cy="396646"/>
          </a:xfrm>
          <a:prstGeom prst="rightArrow">
            <a:avLst/>
          </a:prstGeom>
          <a:solidFill>
            <a:srgbClr val="4A852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25368D84-E6D2-4574-9BCA-ABA8B54DA3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806" y="1752396"/>
            <a:ext cx="1019927" cy="98381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4434220-5E06-4188-9537-D0CEA98BC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0521" y="1512570"/>
            <a:ext cx="1124437" cy="121911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31D0F75-FE67-4726-B1B2-D845C36BEE13}"/>
              </a:ext>
            </a:extLst>
          </p:cNvPr>
          <p:cNvSpPr txBox="1"/>
          <p:nvPr/>
        </p:nvSpPr>
        <p:spPr>
          <a:xfrm>
            <a:off x="7528272" y="2652509"/>
            <a:ext cx="1630432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 비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(S u b s c r I b e r)</a:t>
            </a:r>
            <a:endParaRPr lang="ko-KR" altLang="en-US" sz="1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8B70A6A-8711-49ED-8BB6-FD3B2A41624A}"/>
              </a:ext>
            </a:extLst>
          </p:cNvPr>
          <p:cNvSpPr txBox="1"/>
          <p:nvPr/>
        </p:nvSpPr>
        <p:spPr>
          <a:xfrm>
            <a:off x="76647" y="4291623"/>
            <a:ext cx="10350588" cy="129266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1. </a:t>
            </a:r>
            <a:r>
              <a:rPr lang="ko-KR" altLang="en-US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웹</a:t>
            </a:r>
            <a:r>
              <a:rPr lang="en-US" altLang="ko-KR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모바일에서 센서의 임계 값을 설정 </a:t>
            </a:r>
            <a:endParaRPr lang="en-US" altLang="ko-KR" sz="2800" b="1" spc="-36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en-US" altLang="ko-KR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2. </a:t>
            </a:r>
            <a:r>
              <a:rPr lang="ko-KR" altLang="en-US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임계 값 초과시 설비에 제어 메시지</a:t>
            </a:r>
            <a:r>
              <a:rPr lang="en-US" altLang="ko-KR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ko-KR" altLang="en-US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전송</a:t>
            </a:r>
            <a:endParaRPr lang="en-US" altLang="ko-KR" sz="2800" b="1" spc="-36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en-US" altLang="ko-KR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3. </a:t>
            </a:r>
            <a:r>
              <a:rPr lang="ko-KR" altLang="en-US" sz="2800" b="1" spc="-36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설비가 제어메시지 구독 후 자동으로 제어 됨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D32BEB-C16F-49D4-8C78-731F85C448A2}"/>
              </a:ext>
            </a:extLst>
          </p:cNvPr>
          <p:cNvSpPr txBox="1"/>
          <p:nvPr/>
        </p:nvSpPr>
        <p:spPr>
          <a:xfrm>
            <a:off x="697725" y="2735211"/>
            <a:ext cx="2227274" cy="27699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센서 </a:t>
            </a:r>
            <a:r>
              <a:rPr lang="en-US" altLang="ko-KR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 Subs c r I b e r )</a:t>
            </a:r>
            <a:r>
              <a:rPr lang="ko-KR" altLang="en-US" sz="1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695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  <p:bldP spid="58" grpId="0" animBg="1"/>
      <p:bldP spid="60" grpId="0" animBg="1"/>
      <p:bldP spid="61" grpId="0" animBg="1"/>
      <p:bldP spid="62" grpId="0" animBg="1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1A1EDC5-A0A9-4DD0-812C-E0F47C8FC02B}"/>
              </a:ext>
            </a:extLst>
          </p:cNvPr>
          <p:cNvSpPr txBox="1"/>
          <p:nvPr/>
        </p:nvSpPr>
        <p:spPr>
          <a:xfrm>
            <a:off x="-653089" y="364036"/>
            <a:ext cx="3814662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개발환경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673" y="3587421"/>
            <a:ext cx="1808415" cy="119118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4426744" y="4900436"/>
            <a:ext cx="230944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4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라즈베리파이</a:t>
            </a:r>
            <a:endParaRPr lang="ko-KR" altLang="en-US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1486324" y="4827900"/>
            <a:ext cx="1775097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Node MCU</a:t>
            </a:r>
            <a:endParaRPr lang="ko-KR" altLang="en-US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B7551DE-464F-4EAD-AAFC-D516A918D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835" y="3744696"/>
            <a:ext cx="1654264" cy="94886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15" y="1834115"/>
            <a:ext cx="2957105" cy="867653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1275369" y="2823591"/>
            <a:ext cx="2718760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 </a:t>
            </a:r>
            <a:r>
              <a:rPr lang="ko-KR" altLang="en-US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041" y="1633364"/>
            <a:ext cx="1462458" cy="135131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4457424" y="2965512"/>
            <a:ext cx="2134744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 Broker</a:t>
            </a:r>
            <a:endParaRPr lang="ko-KR" altLang="en-US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0211" y="1706875"/>
            <a:ext cx="2342257" cy="116926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7672806" y="2988693"/>
            <a:ext cx="1324762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Node.js</a:t>
            </a:r>
            <a:endParaRPr lang="ko-KR" altLang="en-US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CC96CF-8093-4B97-8B79-95D8AEBE6EAB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2C34AC8-D48A-4CD0-9EA3-1B2830AA21BD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99B075C-3C2D-4D04-8ECC-CEF36BA53B1E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8488F86-5036-4B5F-A1C9-98182D6C74A2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1E59BB-B9EF-4932-B678-197FAF8A4639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4C4FEE-4A2E-42AD-B352-5661601F6939}"/>
              </a:ext>
            </a:extLst>
          </p:cNvPr>
          <p:cNvSpPr/>
          <p:nvPr/>
        </p:nvSpPr>
        <p:spPr>
          <a:xfrm>
            <a:off x="291468" y="1421709"/>
            <a:ext cx="9577064" cy="3953334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A7749-92AA-4345-A38C-382B66D1F6FF}"/>
              </a:ext>
            </a:extLst>
          </p:cNvPr>
          <p:cNvSpPr txBox="1"/>
          <p:nvPr/>
        </p:nvSpPr>
        <p:spPr>
          <a:xfrm>
            <a:off x="7816304" y="4871765"/>
            <a:ext cx="1324762" cy="36933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4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MySQL</a:t>
            </a:r>
            <a:endParaRPr lang="ko-KR" altLang="en-US" sz="2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pic>
        <p:nvPicPr>
          <p:cNvPr id="1026" name="Picture 2" descr="mysql에 대한 이미지 검색결과">
            <a:extLst>
              <a:ext uri="{FF2B5EF4-FFF2-40B4-BE49-F238E27FC236}">
                <a16:creationId xmlns:a16="http://schemas.microsoft.com/office/drawing/2014/main" id="{61B7D8C4-4482-40C4-9BA5-5F519E6E9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78" y="3693096"/>
            <a:ext cx="2018790" cy="104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03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>
            <a:extLst>
              <a:ext uri="{FF2B5EF4-FFF2-40B4-BE49-F238E27FC236}">
                <a16:creationId xmlns:a16="http://schemas.microsoft.com/office/drawing/2014/main" id="{25AB3E09-80B5-46B3-A45D-84D060D40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69" y="1590777"/>
            <a:ext cx="954305" cy="87309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A31F3FD-9AD1-47EF-9EE2-9A23F85BB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097" y="1610630"/>
            <a:ext cx="989734" cy="83807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6A435E08-E887-4384-BBB7-000A0B925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446" y="1663419"/>
            <a:ext cx="976247" cy="86002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CE1C87B0-6AEE-4D3E-AF39-AA9D21A94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36" y="1649279"/>
            <a:ext cx="1079171" cy="75068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5DCCDD2-3FAD-4927-9D5E-015B620A1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717" y="3940568"/>
            <a:ext cx="810925" cy="87920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9104B46-300A-439F-8A32-BB43AB5AA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2971" y="4030917"/>
            <a:ext cx="916700" cy="81051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34775A0-4D28-4925-B6E7-A5F6D3085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639" y="4045633"/>
            <a:ext cx="696417" cy="7555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906474" y="2543569"/>
            <a:ext cx="1501253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온 습도센서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4674031" y="2635240"/>
            <a:ext cx="1234061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조도센서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7341173" y="2572425"/>
            <a:ext cx="1234061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가스센서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2695674" y="2620985"/>
            <a:ext cx="1061526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Co2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센서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4856439" y="4920040"/>
            <a:ext cx="659110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LED</a:t>
            </a:r>
            <a:endParaRPr lang="ko-KR" altLang="en-US" sz="20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1944685" y="4886940"/>
            <a:ext cx="1061526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냉각팬</a:t>
            </a:r>
            <a:endParaRPr lang="ko-KR" altLang="en-US" sz="20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8266946" y="4834153"/>
            <a:ext cx="1061526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buzzer</a:t>
            </a:r>
            <a:endParaRPr lang="ko-KR" altLang="en-US" sz="20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F71038-F36F-4511-9281-514326FBC63F}"/>
              </a:ext>
            </a:extLst>
          </p:cNvPr>
          <p:cNvSpPr txBox="1"/>
          <p:nvPr/>
        </p:nvSpPr>
        <p:spPr>
          <a:xfrm>
            <a:off x="-653089" y="364037"/>
            <a:ext cx="3814662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개발환경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82E8C1F-9179-42FB-8E05-1911BC671572}"/>
              </a:ext>
            </a:extLst>
          </p:cNvPr>
          <p:cNvGrpSpPr/>
          <p:nvPr/>
        </p:nvGrpSpPr>
        <p:grpSpPr>
          <a:xfrm>
            <a:off x="533513" y="902548"/>
            <a:ext cx="3669422" cy="84671"/>
            <a:chOff x="2385130" y="548680"/>
            <a:chExt cx="2488465" cy="1836204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133F0C7-6125-4116-9383-0A451CECACCB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3FBECB9-73DA-4D80-AD68-337E06776105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2B299C6-0896-4F03-AEF9-7AB6585A51C3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9FC920-D993-4E71-BF62-A9E3EDC9CE8D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159481D-60C1-4451-97A6-EA68730C21EA}"/>
              </a:ext>
            </a:extLst>
          </p:cNvPr>
          <p:cNvSpPr/>
          <p:nvPr/>
        </p:nvSpPr>
        <p:spPr>
          <a:xfrm>
            <a:off x="291469" y="1421710"/>
            <a:ext cx="9577064" cy="3953334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0709" y="3990675"/>
            <a:ext cx="810510" cy="8105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7638043-E521-4975-90AC-F67C42E91C27}"/>
              </a:ext>
            </a:extLst>
          </p:cNvPr>
          <p:cNvSpPr txBox="1"/>
          <p:nvPr/>
        </p:nvSpPr>
        <p:spPr>
          <a:xfrm>
            <a:off x="6825033" y="4810523"/>
            <a:ext cx="901695" cy="30777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경보등</a:t>
            </a:r>
            <a:endParaRPr lang="ko-KR" altLang="en-US" sz="20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 rot="3408660">
            <a:off x="1368965" y="3359198"/>
            <a:ext cx="1092769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1" name="직사각형 30"/>
          <p:cNvSpPr/>
          <p:nvPr/>
        </p:nvSpPr>
        <p:spPr>
          <a:xfrm rot="7498563">
            <a:off x="2206814" y="3379733"/>
            <a:ext cx="1106354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2" name="직사각형 31"/>
          <p:cNvSpPr/>
          <p:nvPr/>
        </p:nvSpPr>
        <p:spPr>
          <a:xfrm rot="5400000">
            <a:off x="4707718" y="3393842"/>
            <a:ext cx="857616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3" name="직사각형 32"/>
          <p:cNvSpPr/>
          <p:nvPr/>
        </p:nvSpPr>
        <p:spPr>
          <a:xfrm rot="7059903">
            <a:off x="7021757" y="3431891"/>
            <a:ext cx="1069399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34" name="직사각형 33"/>
          <p:cNvSpPr/>
          <p:nvPr/>
        </p:nvSpPr>
        <p:spPr>
          <a:xfrm rot="3775397">
            <a:off x="7689061" y="3417248"/>
            <a:ext cx="1049653" cy="457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E62FE00-F2B3-4C57-AD0B-2EF31ACF2CED}"/>
              </a:ext>
            </a:extLst>
          </p:cNvPr>
          <p:cNvSpPr/>
          <p:nvPr/>
        </p:nvSpPr>
        <p:spPr>
          <a:xfrm rot="8914518">
            <a:off x="2124420" y="3761436"/>
            <a:ext cx="201283" cy="20065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70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CEE064A1-4E8A-4690-B034-FC4AC085B710}"/>
              </a:ext>
            </a:extLst>
          </p:cNvPr>
          <p:cNvSpPr/>
          <p:nvPr/>
        </p:nvSpPr>
        <p:spPr>
          <a:xfrm rot="12767979">
            <a:off x="2327445" y="3773076"/>
            <a:ext cx="201283" cy="20065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7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FB63C07C-A276-4E25-B391-0BA27007A191}"/>
              </a:ext>
            </a:extLst>
          </p:cNvPr>
          <p:cNvSpPr/>
          <p:nvPr/>
        </p:nvSpPr>
        <p:spPr>
          <a:xfrm rot="10800000">
            <a:off x="5032205" y="3800414"/>
            <a:ext cx="201283" cy="20065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70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6DE8AF6B-2280-4BAB-A52F-A46A6C8BE970}"/>
              </a:ext>
            </a:extLst>
          </p:cNvPr>
          <p:cNvSpPr/>
          <p:nvPr/>
        </p:nvSpPr>
        <p:spPr>
          <a:xfrm rot="8914518">
            <a:off x="8372492" y="3835001"/>
            <a:ext cx="201283" cy="20065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70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BBB33541-05CB-46A2-892B-676D158E7B22}"/>
              </a:ext>
            </a:extLst>
          </p:cNvPr>
          <p:cNvSpPr/>
          <p:nvPr/>
        </p:nvSpPr>
        <p:spPr>
          <a:xfrm rot="12767979">
            <a:off x="7211944" y="3863838"/>
            <a:ext cx="201283" cy="20065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170"/>
          </a:p>
        </p:txBody>
      </p:sp>
    </p:spTree>
    <p:extLst>
      <p:ext uri="{BB962C8B-B14F-4D97-AF65-F5344CB8AC3E}">
        <p14:creationId xmlns:p14="http://schemas.microsoft.com/office/powerpoint/2010/main" val="223642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1A1EDC5-A0A9-4DD0-812C-E0F47C8FC02B}"/>
              </a:ext>
            </a:extLst>
          </p:cNvPr>
          <p:cNvSpPr txBox="1"/>
          <p:nvPr/>
        </p:nvSpPr>
        <p:spPr>
          <a:xfrm>
            <a:off x="-609283" y="354843"/>
            <a:ext cx="3814662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진행 일정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F571A0-463C-403E-8E06-080A6A29B8CE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3DA670-C069-49B8-8D30-2272E95D517D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94057A9-93F8-4B64-B428-7F37FC3966D0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D9EACAB-B4FE-4557-AF3A-1CA37302FE7A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0DD96A1-1ECE-4396-AA22-1FB7BDAB79D8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rgbClr val="F268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91091E7-C889-4FCE-9586-409FC42DD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766926"/>
              </p:ext>
            </p:extLst>
          </p:nvPr>
        </p:nvGraphicFramePr>
        <p:xfrm>
          <a:off x="759520" y="1307360"/>
          <a:ext cx="8486331" cy="40527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608021448"/>
                    </a:ext>
                  </a:extLst>
                </a:gridCol>
                <a:gridCol w="2450318">
                  <a:extLst>
                    <a:ext uri="{9D8B030D-6E8A-4147-A177-3AD203B41FA5}">
                      <a16:colId xmlns:a16="http://schemas.microsoft.com/office/drawing/2014/main" val="3465937619"/>
                    </a:ext>
                  </a:extLst>
                </a:gridCol>
                <a:gridCol w="523682">
                  <a:extLst>
                    <a:ext uri="{9D8B030D-6E8A-4147-A177-3AD203B41FA5}">
                      <a16:colId xmlns:a16="http://schemas.microsoft.com/office/drawing/2014/main" val="226260632"/>
                    </a:ext>
                  </a:extLst>
                </a:gridCol>
                <a:gridCol w="523682">
                  <a:extLst>
                    <a:ext uri="{9D8B030D-6E8A-4147-A177-3AD203B41FA5}">
                      <a16:colId xmlns:a16="http://schemas.microsoft.com/office/drawing/2014/main" val="2330862288"/>
                    </a:ext>
                  </a:extLst>
                </a:gridCol>
                <a:gridCol w="523682">
                  <a:extLst>
                    <a:ext uri="{9D8B030D-6E8A-4147-A177-3AD203B41FA5}">
                      <a16:colId xmlns:a16="http://schemas.microsoft.com/office/drawing/2014/main" val="2232340954"/>
                    </a:ext>
                  </a:extLst>
                </a:gridCol>
                <a:gridCol w="523682">
                  <a:extLst>
                    <a:ext uri="{9D8B030D-6E8A-4147-A177-3AD203B41FA5}">
                      <a16:colId xmlns:a16="http://schemas.microsoft.com/office/drawing/2014/main" val="2304024676"/>
                    </a:ext>
                  </a:extLst>
                </a:gridCol>
                <a:gridCol w="523682">
                  <a:extLst>
                    <a:ext uri="{9D8B030D-6E8A-4147-A177-3AD203B41FA5}">
                      <a16:colId xmlns:a16="http://schemas.microsoft.com/office/drawing/2014/main" val="1987194873"/>
                    </a:ext>
                  </a:extLst>
                </a:gridCol>
                <a:gridCol w="523682">
                  <a:extLst>
                    <a:ext uri="{9D8B030D-6E8A-4147-A177-3AD203B41FA5}">
                      <a16:colId xmlns:a16="http://schemas.microsoft.com/office/drawing/2014/main" val="1795667047"/>
                    </a:ext>
                  </a:extLst>
                </a:gridCol>
                <a:gridCol w="523682">
                  <a:extLst>
                    <a:ext uri="{9D8B030D-6E8A-4147-A177-3AD203B41FA5}">
                      <a16:colId xmlns:a16="http://schemas.microsoft.com/office/drawing/2014/main" val="4151294245"/>
                    </a:ext>
                  </a:extLst>
                </a:gridCol>
                <a:gridCol w="642048">
                  <a:extLst>
                    <a:ext uri="{9D8B030D-6E8A-4147-A177-3AD203B41FA5}">
                      <a16:colId xmlns:a16="http://schemas.microsoft.com/office/drawing/2014/main" val="3922053698"/>
                    </a:ext>
                  </a:extLst>
                </a:gridCol>
                <a:gridCol w="432047">
                  <a:extLst>
                    <a:ext uri="{9D8B030D-6E8A-4147-A177-3AD203B41FA5}">
                      <a16:colId xmlns:a16="http://schemas.microsoft.com/office/drawing/2014/main" val="990120599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항목</a:t>
                      </a: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추진사항</a:t>
                      </a: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12</a:t>
                      </a:r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2</a:t>
                      </a:r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3,4</a:t>
                      </a:r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5</a:t>
                      </a:r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6</a:t>
                      </a:r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7</a:t>
                      </a:r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8</a:t>
                      </a:r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9</a:t>
                      </a:r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extLst>
                  <a:ext uri="{0D108BD9-81ED-4DB2-BD59-A6C34878D82A}">
                    <a16:rowId xmlns:a16="http://schemas.microsoft.com/office/drawing/2014/main" val="151823060"/>
                  </a:ext>
                </a:extLst>
              </a:tr>
              <a:tr h="580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자료   수집</a:t>
                      </a:r>
                    </a:p>
                  </a:txBody>
                  <a:tcPr marL="92966" marR="92966" marT="46485" marB="4648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자료수집 및 시행 가능성 여부 확인 </a:t>
                      </a: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EE5E2"/>
                    </a:solidFill>
                  </a:tcPr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extLst>
                  <a:ext uri="{0D108BD9-81ED-4DB2-BD59-A6C34878D82A}">
                    <a16:rowId xmlns:a16="http://schemas.microsoft.com/office/drawing/2014/main" val="1350135967"/>
                  </a:ext>
                </a:extLst>
              </a:tr>
              <a:tr h="6484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시스템 설계</a:t>
                      </a:r>
                    </a:p>
                  </a:txBody>
                  <a:tcPr marL="92966" marR="92966" marT="46485" marB="4648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하드웨어 설계</a:t>
                      </a:r>
                      <a:endParaRPr lang="en-US" altLang="ko-KR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통신 구조 설계</a:t>
                      </a:r>
                      <a:endParaRPr lang="en-US" altLang="ko-KR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DCC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DCCC7"/>
                    </a:solid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extLst>
                  <a:ext uri="{0D108BD9-81ED-4DB2-BD59-A6C34878D82A}">
                    <a16:rowId xmlns:a16="http://schemas.microsoft.com/office/drawing/2014/main" val="2398372225"/>
                  </a:ext>
                </a:extLst>
              </a:tr>
              <a:tr h="931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구       현</a:t>
                      </a:r>
                    </a:p>
                  </a:txBody>
                  <a:tcPr marL="92966" marR="92966" marT="46485" marB="4648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센서</a:t>
                      </a:r>
                      <a:r>
                        <a:rPr lang="en-US" altLang="ko-KR" sz="16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6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모듈제작</a:t>
                      </a:r>
                      <a:endParaRPr lang="en-US" altLang="ko-KR" sz="1600" baseline="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6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Client-Broker</a:t>
                      </a:r>
                      <a:r>
                        <a:rPr lang="ko-KR" altLang="en-US" sz="16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통신</a:t>
                      </a:r>
                      <a:endParaRPr lang="en-US" altLang="ko-KR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웹 서버</a:t>
                      </a:r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어플리케이션</a:t>
                      </a:r>
                    </a:p>
                  </a:txBody>
                  <a:tcPr marL="92966" marR="92966" marT="46485" marB="46485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CAE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CAE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CAEA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CAEA6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extLst>
                  <a:ext uri="{0D108BD9-81ED-4DB2-BD59-A6C34878D82A}">
                    <a16:rowId xmlns:a16="http://schemas.microsoft.com/office/drawing/2014/main" val="956028341"/>
                  </a:ext>
                </a:extLst>
              </a:tr>
              <a:tr h="580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테스팅</a:t>
                      </a:r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데모</a:t>
                      </a:r>
                    </a:p>
                  </a:txBody>
                  <a:tcPr marL="92966" marR="92966" marT="46485" marB="4648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버그 수정</a:t>
                      </a:r>
                      <a:endParaRPr lang="en-US" altLang="ko-KR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통합 테스트</a:t>
                      </a:r>
                      <a:endParaRPr lang="en-US" altLang="ko-KR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gridSpan="4">
                  <a:txBody>
                    <a:bodyPr/>
                    <a:lstStyle/>
                    <a:p>
                      <a:endParaRPr lang="ko-KR" altLang="en-US" sz="18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A7F7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A7F7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A7F7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A7F7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extLst>
                  <a:ext uri="{0D108BD9-81ED-4DB2-BD59-A6C34878D82A}">
                    <a16:rowId xmlns:a16="http://schemas.microsoft.com/office/drawing/2014/main" val="3907832490"/>
                  </a:ext>
                </a:extLst>
              </a:tr>
              <a:tr h="580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문서화</a:t>
                      </a:r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/</a:t>
                      </a:r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발표</a:t>
                      </a:r>
                    </a:p>
                  </a:txBody>
                  <a:tcPr marL="92966" marR="92966" marT="46485" marB="4648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중간발표</a:t>
                      </a:r>
                      <a:r>
                        <a:rPr lang="ko-KR" altLang="en-US" sz="16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준비</a:t>
                      </a:r>
                      <a:endParaRPr lang="en-US" altLang="ko-KR" sz="1600" baseline="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600" baseline="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보고서 작성</a:t>
                      </a:r>
                      <a:endParaRPr lang="en-US" altLang="ko-KR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95D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F95D4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extLst>
                  <a:ext uri="{0D108BD9-81ED-4DB2-BD59-A6C34878D82A}">
                    <a16:rowId xmlns:a16="http://schemas.microsoft.com/office/drawing/2014/main" val="182652207"/>
                  </a:ext>
                </a:extLst>
              </a:tr>
              <a:tr h="3712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기술    대전</a:t>
                      </a:r>
                    </a:p>
                  </a:txBody>
                  <a:tcPr marL="92966" marR="92966" marT="46485" marB="46485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- </a:t>
                      </a:r>
                      <a:r>
                        <a:rPr lang="ko-KR" altLang="en-US" sz="1600" dirty="0"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산업기술대전 참가</a:t>
                      </a:r>
                    </a:p>
                  </a:txBody>
                  <a:tcPr marL="92966" marR="92966" marT="46485" marB="46485"/>
                </a:tc>
                <a:tc gridSpan="8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2966" marR="92966" marT="46485" marB="46485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2966" marR="92966" marT="46485" marB="46485">
                    <a:solidFill>
                      <a:srgbClr val="CF1A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809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49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A6E7E50B-746D-4041-81C8-4D0D43A1CAA0}"/>
              </a:ext>
            </a:extLst>
          </p:cNvPr>
          <p:cNvSpPr/>
          <p:nvPr/>
        </p:nvSpPr>
        <p:spPr>
          <a:xfrm>
            <a:off x="873229" y="1643418"/>
            <a:ext cx="216024" cy="212662"/>
          </a:xfrm>
          <a:prstGeom prst="ellipse">
            <a:avLst/>
          </a:prstGeom>
          <a:solidFill>
            <a:srgbClr val="618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276CF65-F9A2-46C6-A886-AB64BFEA76CB}"/>
              </a:ext>
            </a:extLst>
          </p:cNvPr>
          <p:cNvSpPr/>
          <p:nvPr/>
        </p:nvSpPr>
        <p:spPr>
          <a:xfrm>
            <a:off x="866433" y="4134559"/>
            <a:ext cx="216024" cy="212662"/>
          </a:xfrm>
          <a:prstGeom prst="ellipse">
            <a:avLst/>
          </a:prstGeom>
          <a:solidFill>
            <a:srgbClr val="AD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8D99DB5-E767-472E-8E37-ADA9E0373A8B}"/>
              </a:ext>
            </a:extLst>
          </p:cNvPr>
          <p:cNvSpPr/>
          <p:nvPr/>
        </p:nvSpPr>
        <p:spPr>
          <a:xfrm>
            <a:off x="6195225" y="1631874"/>
            <a:ext cx="216024" cy="21266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91459EA-C5C3-48E6-BBCD-1EE1845285ED}"/>
              </a:ext>
            </a:extLst>
          </p:cNvPr>
          <p:cNvSpPr/>
          <p:nvPr/>
        </p:nvSpPr>
        <p:spPr>
          <a:xfrm>
            <a:off x="6195225" y="2976680"/>
            <a:ext cx="216024" cy="212662"/>
          </a:xfrm>
          <a:prstGeom prst="ellipse">
            <a:avLst/>
          </a:prstGeom>
          <a:solidFill>
            <a:srgbClr val="F26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F15935-7D34-4EF9-ABB1-7D47BE9FF0B9}"/>
              </a:ext>
            </a:extLst>
          </p:cNvPr>
          <p:cNvSpPr txBox="1"/>
          <p:nvPr/>
        </p:nvSpPr>
        <p:spPr>
          <a:xfrm>
            <a:off x="876036" y="1561356"/>
            <a:ext cx="2124236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설계 개요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F90552-0C86-43DF-AD3C-5F0AFFC51C1F}"/>
              </a:ext>
            </a:extLst>
          </p:cNvPr>
          <p:cNvSpPr txBox="1"/>
          <p:nvPr/>
        </p:nvSpPr>
        <p:spPr>
          <a:xfrm>
            <a:off x="1085958" y="2035058"/>
            <a:ext cx="4608512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개발 배경 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/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개발목표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/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개발효과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endParaRPr lang="ko-KR" altLang="en-US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96D81F3-1F8A-4D7F-8CF5-4507CBBB0C6B}"/>
              </a:ext>
            </a:extLst>
          </p:cNvPr>
          <p:cNvSpPr/>
          <p:nvPr/>
        </p:nvSpPr>
        <p:spPr>
          <a:xfrm>
            <a:off x="866433" y="2739011"/>
            <a:ext cx="216024" cy="212662"/>
          </a:xfrm>
          <a:prstGeom prst="ellipse">
            <a:avLst/>
          </a:prstGeom>
          <a:solidFill>
            <a:srgbClr val="618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6FA236-1E29-40A1-BAFB-45987B3EFACC}"/>
              </a:ext>
            </a:extLst>
          </p:cNvPr>
          <p:cNvSpPr txBox="1"/>
          <p:nvPr/>
        </p:nvSpPr>
        <p:spPr>
          <a:xfrm>
            <a:off x="1109900" y="2652124"/>
            <a:ext cx="2245307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 설명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9047AE3-158A-4E69-8D80-7093BAEF8D5C}"/>
              </a:ext>
            </a:extLst>
          </p:cNvPr>
          <p:cNvSpPr/>
          <p:nvPr/>
        </p:nvSpPr>
        <p:spPr>
          <a:xfrm>
            <a:off x="866433" y="3440975"/>
            <a:ext cx="216024" cy="212662"/>
          </a:xfrm>
          <a:prstGeom prst="ellipse">
            <a:avLst/>
          </a:prstGeom>
          <a:solidFill>
            <a:srgbClr val="618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E5CB1B-2B4E-4B2E-A434-AC06B1094AD1}"/>
              </a:ext>
            </a:extLst>
          </p:cNvPr>
          <p:cNvSpPr txBox="1"/>
          <p:nvPr/>
        </p:nvSpPr>
        <p:spPr>
          <a:xfrm>
            <a:off x="989353" y="3326713"/>
            <a:ext cx="1957808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3.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활용 사례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DD7289-0C3B-4D58-8F5E-785AF6545EED}"/>
              </a:ext>
            </a:extLst>
          </p:cNvPr>
          <p:cNvSpPr txBox="1"/>
          <p:nvPr/>
        </p:nvSpPr>
        <p:spPr>
          <a:xfrm>
            <a:off x="795524" y="4035510"/>
            <a:ext cx="2874057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4.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시스템 구성도 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CAA26CC-5590-4D27-8499-07DA8CC3333C}"/>
              </a:ext>
            </a:extLst>
          </p:cNvPr>
          <p:cNvSpPr/>
          <p:nvPr/>
        </p:nvSpPr>
        <p:spPr>
          <a:xfrm>
            <a:off x="859021" y="4839982"/>
            <a:ext cx="216024" cy="212662"/>
          </a:xfrm>
          <a:prstGeom prst="ellipse">
            <a:avLst/>
          </a:prstGeom>
          <a:solidFill>
            <a:srgbClr val="ADC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725714-1F5B-46C0-915F-3088BC6A5D06}"/>
              </a:ext>
            </a:extLst>
          </p:cNvPr>
          <p:cNvSpPr txBox="1"/>
          <p:nvPr/>
        </p:nvSpPr>
        <p:spPr>
          <a:xfrm>
            <a:off x="989353" y="4730869"/>
            <a:ext cx="2736303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5.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시스템 시나리오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0CEA38-10D2-4158-8F64-2C772939106C}"/>
              </a:ext>
            </a:extLst>
          </p:cNvPr>
          <p:cNvSpPr txBox="1"/>
          <p:nvPr/>
        </p:nvSpPr>
        <p:spPr>
          <a:xfrm>
            <a:off x="6456461" y="1561356"/>
            <a:ext cx="1621027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6.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개발환경 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ACC0F41-2FD3-4403-945A-4EB22E2A88E1}"/>
              </a:ext>
            </a:extLst>
          </p:cNvPr>
          <p:cNvSpPr/>
          <p:nvPr/>
        </p:nvSpPr>
        <p:spPr>
          <a:xfrm>
            <a:off x="6201089" y="2297866"/>
            <a:ext cx="216024" cy="21266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42DD53-6FAC-413D-8681-196F6229947F}"/>
              </a:ext>
            </a:extLst>
          </p:cNvPr>
          <p:cNvSpPr txBox="1"/>
          <p:nvPr/>
        </p:nvSpPr>
        <p:spPr>
          <a:xfrm>
            <a:off x="6326736" y="2210589"/>
            <a:ext cx="2257203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7.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개발 테스트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591DF4-81A6-422A-97A9-0674AF11D392}"/>
              </a:ext>
            </a:extLst>
          </p:cNvPr>
          <p:cNvSpPr txBox="1"/>
          <p:nvPr/>
        </p:nvSpPr>
        <p:spPr>
          <a:xfrm>
            <a:off x="6111140" y="2867567"/>
            <a:ext cx="2311668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8.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진행일정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62FB73E-1EBA-4F66-A251-EB690BC5BFC1}"/>
              </a:ext>
            </a:extLst>
          </p:cNvPr>
          <p:cNvSpPr/>
          <p:nvPr/>
        </p:nvSpPr>
        <p:spPr>
          <a:xfrm>
            <a:off x="6195225" y="3650262"/>
            <a:ext cx="216024" cy="212662"/>
          </a:xfrm>
          <a:prstGeom prst="ellipse">
            <a:avLst/>
          </a:prstGeom>
          <a:solidFill>
            <a:srgbClr val="F26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788C2A-2F87-4D69-ADB1-9EB64F93CD13}"/>
              </a:ext>
            </a:extLst>
          </p:cNvPr>
          <p:cNvSpPr txBox="1"/>
          <p:nvPr/>
        </p:nvSpPr>
        <p:spPr>
          <a:xfrm>
            <a:off x="6347972" y="3542737"/>
            <a:ext cx="1949506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9.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업무 역할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C82176B-782C-4E58-BD73-530D73477931}"/>
              </a:ext>
            </a:extLst>
          </p:cNvPr>
          <p:cNvSpPr/>
          <p:nvPr/>
        </p:nvSpPr>
        <p:spPr>
          <a:xfrm>
            <a:off x="6195225" y="4317482"/>
            <a:ext cx="216024" cy="212662"/>
          </a:xfrm>
          <a:prstGeom prst="ellipse">
            <a:avLst/>
          </a:prstGeom>
          <a:solidFill>
            <a:srgbClr val="F26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AA20D8-B969-4E6F-AD11-CF14E9A28E61}"/>
              </a:ext>
            </a:extLst>
          </p:cNvPr>
          <p:cNvSpPr txBox="1"/>
          <p:nvPr/>
        </p:nvSpPr>
        <p:spPr>
          <a:xfrm>
            <a:off x="6289764" y="4214732"/>
            <a:ext cx="3168352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10. GitHub &amp;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참고문헌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E237BE-E653-47C7-90F7-724158731D33}"/>
              </a:ext>
            </a:extLst>
          </p:cNvPr>
          <p:cNvSpPr txBox="1"/>
          <p:nvPr/>
        </p:nvSpPr>
        <p:spPr>
          <a:xfrm>
            <a:off x="-1923927" y="330879"/>
            <a:ext cx="6300700" cy="61555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69912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1A1EDC5-A0A9-4DD0-812C-E0F47C8FC02B}"/>
              </a:ext>
            </a:extLst>
          </p:cNvPr>
          <p:cNvSpPr txBox="1"/>
          <p:nvPr/>
        </p:nvSpPr>
        <p:spPr>
          <a:xfrm>
            <a:off x="-609283" y="354843"/>
            <a:ext cx="3814662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업무 분담</a:t>
            </a:r>
            <a:endParaRPr lang="ko-KR" altLang="en-US" sz="36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F571A0-463C-403E-8E06-080A6A29B8CE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3DA670-C069-49B8-8D30-2272E95D517D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94057A9-93F8-4B64-B428-7F37FC3966D0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D9EACAB-B4FE-4557-AF3A-1CA37302FE7A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0DD96A1-1ECE-4396-AA22-1FB7BDAB79D8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rgbClr val="F268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C28829D-F713-4DC4-8233-DB341D485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87537"/>
              </p:ext>
            </p:extLst>
          </p:nvPr>
        </p:nvGraphicFramePr>
        <p:xfrm>
          <a:off x="984782" y="1453344"/>
          <a:ext cx="8307686" cy="3738235"/>
        </p:xfrm>
        <a:graphic>
          <a:graphicData uri="http://schemas.openxmlformats.org/drawingml/2006/table">
            <a:tbl>
              <a:tblPr/>
              <a:tblGrid>
                <a:gridCol w="1149119">
                  <a:extLst>
                    <a:ext uri="{9D8B030D-6E8A-4147-A177-3AD203B41FA5}">
                      <a16:colId xmlns:a16="http://schemas.microsoft.com/office/drawing/2014/main" val="1756082577"/>
                    </a:ext>
                  </a:extLst>
                </a:gridCol>
                <a:gridCol w="3517119">
                  <a:extLst>
                    <a:ext uri="{9D8B030D-6E8A-4147-A177-3AD203B41FA5}">
                      <a16:colId xmlns:a16="http://schemas.microsoft.com/office/drawing/2014/main" val="3324448693"/>
                    </a:ext>
                  </a:extLst>
                </a:gridCol>
                <a:gridCol w="3641448">
                  <a:extLst>
                    <a:ext uri="{9D8B030D-6E8A-4147-A177-3AD203B41FA5}">
                      <a16:colId xmlns:a16="http://schemas.microsoft.com/office/drawing/2014/main" val="1780172902"/>
                    </a:ext>
                  </a:extLst>
                </a:gridCol>
              </a:tblGrid>
              <a:tr h="454935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94283" marR="94283" marT="49024" marB="49024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고재욱</a:t>
                      </a:r>
                    </a:p>
                  </a:txBody>
                  <a:tcPr marL="94283" marR="94283" marT="49024" marB="490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CD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김혜정</a:t>
                      </a:r>
                    </a:p>
                  </a:txBody>
                  <a:tcPr marL="94283" marR="94283" marT="49024" marB="49024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CD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743661"/>
                  </a:ext>
                </a:extLst>
              </a:tr>
              <a:tr h="1073408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자료수집</a:t>
                      </a:r>
                    </a:p>
                  </a:txBody>
                  <a:tcPr marL="94283" marR="94283" marT="49024" marB="49024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NodeMCU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센서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모듈 제작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MQTT Broker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와 웹 서버 연동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웹 서버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-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데이터베이스 연동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NodeMCU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와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MQTT Broker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연동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라즈베리파이에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MQTT Broker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설치와 안드로이드 어플리케이션 연동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978713"/>
                  </a:ext>
                </a:extLst>
              </a:tr>
              <a:tr h="390656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      계</a:t>
                      </a:r>
                    </a:p>
                  </a:txBody>
                  <a:tcPr marL="94283" marR="94283" marT="49024" marB="49024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웹 서버 설계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하드웨어 설계</a:t>
                      </a: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통신 구조 설계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DB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설계</a:t>
                      </a: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495037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구      현</a:t>
                      </a:r>
                    </a:p>
                  </a:txBody>
                  <a:tcPr marL="94283" marR="94283" marT="49024" marB="49024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센서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모듈 제작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WebServer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제작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Broker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와 통신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NodeMCU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제작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Broker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와 통신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Application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구현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 Broker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와 통신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Database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구현</a:t>
                      </a:r>
                      <a:endParaRPr kumimoji="1" lang="en-US" altLang="ko-K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Yoon 윤고딕 530_TT" panose="02090603020101020101" pitchFamily="18" charset="-127"/>
                        <a:ea typeface="Yoon 윤고딕 530_TT" panose="02090603020101020101" pitchFamily="18" charset="-127"/>
                      </a:endParaRP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0383659"/>
                  </a:ext>
                </a:extLst>
              </a:tr>
              <a:tr h="739116">
                <a:tc>
                  <a:txBody>
                    <a:bodyPr/>
                    <a:lstStyle/>
                    <a:p>
                      <a:pPr marL="0" marR="0" lvl="0" indent="0" algn="l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테스트</a:t>
                      </a:r>
                    </a:p>
                  </a:txBody>
                  <a:tcPr marL="94283" marR="94283" marT="49024" marB="49024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센서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,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모듈 테스트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/ Client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와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Broker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사이의 통신 테스트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/ </a:t>
                      </a:r>
                    </a:p>
                    <a:p>
                      <a:pPr marL="0" marR="0" lvl="0" indent="0" algn="ctr" defTabSz="95885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통합 테스트 </a:t>
                      </a: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/ </a:t>
                      </a: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Yoon 윤고딕 530_TT" panose="02090603020101020101" pitchFamily="18" charset="-127"/>
                          <a:ea typeface="Yoon 윤고딕 530_TT" panose="02090603020101020101" pitchFamily="18" charset="-127"/>
                        </a:rPr>
                        <a:t>유지보수</a:t>
                      </a:r>
                    </a:p>
                  </a:txBody>
                  <a:tcPr marL="94283" marR="94283" marT="49024" marB="490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95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628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1A1EDC5-A0A9-4DD0-812C-E0F47C8FC02B}"/>
              </a:ext>
            </a:extLst>
          </p:cNvPr>
          <p:cNvSpPr txBox="1"/>
          <p:nvPr/>
        </p:nvSpPr>
        <p:spPr>
          <a:xfrm>
            <a:off x="-788652" y="364036"/>
            <a:ext cx="3814662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GitHub</a:t>
            </a:r>
            <a:endParaRPr lang="ko-KR" altLang="en-US" sz="36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F571A0-463C-403E-8E06-080A6A29B8CE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3DA670-C069-49B8-8D30-2272E95D517D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94057A9-93F8-4B64-B428-7F37FC3966D0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D9EACAB-B4FE-4557-AF3A-1CA37302FE7A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0DD96A1-1ECE-4396-AA22-1FB7BDAB79D8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rgbClr val="F268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E5ABBA7-95E2-4820-9CDB-502C6ECFB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80" y="1745266"/>
            <a:ext cx="9052740" cy="382668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DF0BACC-0A90-4BE3-A51A-352632736E80}"/>
              </a:ext>
            </a:extLst>
          </p:cNvPr>
          <p:cNvSpPr/>
          <p:nvPr/>
        </p:nvSpPr>
        <p:spPr>
          <a:xfrm>
            <a:off x="521318" y="1194935"/>
            <a:ext cx="6819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https://github.com/rhwodnrdl/KPUProject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F93712-7BFF-47CC-BF04-1981ADA16275}"/>
              </a:ext>
            </a:extLst>
          </p:cNvPr>
          <p:cNvSpPr/>
          <p:nvPr/>
        </p:nvSpPr>
        <p:spPr>
          <a:xfrm>
            <a:off x="291468" y="1189431"/>
            <a:ext cx="9577064" cy="3953334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302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31A1EDC5-A0A9-4DD0-812C-E0F47C8FC02B}"/>
              </a:ext>
            </a:extLst>
          </p:cNvPr>
          <p:cNvSpPr txBox="1"/>
          <p:nvPr/>
        </p:nvSpPr>
        <p:spPr>
          <a:xfrm>
            <a:off x="-609283" y="354843"/>
            <a:ext cx="3814662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참고 문헌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F571A0-463C-403E-8E06-080A6A29B8CE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3DA670-C069-49B8-8D30-2272E95D517D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94057A9-93F8-4B64-B428-7F37FC3966D0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D9EACAB-B4FE-4557-AF3A-1CA37302FE7A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rgbClr val="D0D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0DD96A1-1ECE-4396-AA22-1FB7BDAB79D8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rgbClr val="F268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874CDD-4CA9-40BE-B2C4-6CA9B8D8B67B}"/>
              </a:ext>
            </a:extLst>
          </p:cNvPr>
          <p:cNvSpPr txBox="1"/>
          <p:nvPr/>
        </p:nvSpPr>
        <p:spPr>
          <a:xfrm>
            <a:off x="533513" y="1456545"/>
            <a:ext cx="8949604" cy="2769989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[1]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김상현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김동휘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오형석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전현식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박현주 “안정적인 사물인터넷 플랫폼을 위한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기반 데이터 수집 솔루션 관한 연구”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한국정보통신학회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한국정보통신학회논문지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제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20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권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4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호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2016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[2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] 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구글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“MQTT 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정리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”,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http://jeongchul.tistory.com/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296 (2017.12.24)</a:t>
            </a:r>
            <a:endParaRPr lang="en-US" altLang="ko-KR" sz="20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[3]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피터 </a:t>
            </a:r>
            <a:r>
              <a:rPr lang="ko-KR" altLang="en-US" sz="2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웨허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“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실전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IOT 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네트워크 프로그래밍”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에이콘출판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(2015)</a:t>
            </a:r>
            <a:br>
              <a:rPr lang="ko-KR" altLang="en-US" sz="2000"/>
            </a:b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[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4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] 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구글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“nodemcu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환경설정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”, 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2"/>
              </a:rPr>
              <a:t>http://deneb21.tistory.com/m/345?category=654228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(2017.12.28)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[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5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] 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구글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“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라즈베리파이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운영체제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(</a:t>
            </a:r>
            <a:r>
              <a:rPr lang="ko-KR" altLang="en-US" sz="20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라즈비안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) 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설치 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”, 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3"/>
              </a:rPr>
              <a:t>https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3"/>
              </a:rPr>
              <a:t>://acertainlog.wordpress.com/2015/05/16/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  <a:hlinkClick r:id="rId3"/>
              </a:rPr>
              <a:t>raspberrypi-raspbian-image/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(2017.12.28)</a:t>
            </a:r>
            <a:endParaRPr lang="en-US" altLang="ko-KR" sz="20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[6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] 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구글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“MQTT </a:t>
            </a:r>
            <a:r>
              <a:rPr lang="ko-KR" altLang="en-US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브로커 </a:t>
            </a:r>
            <a:r>
              <a:rPr lang="ko-KR" altLang="en-US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설치 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”,  </a:t>
            </a:r>
            <a:r>
              <a:rPr lang="en-US" altLang="ko-KR" sz="2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http://www.instructables.com/id/Installing-MQTT-BrokerMosquitto-on-Raspberry-Pi</a:t>
            </a:r>
            <a:r>
              <a:rPr lang="en-US" altLang="ko-KR" sz="20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/ (2017.12.24)</a:t>
            </a:r>
            <a:endParaRPr lang="en-US" altLang="ko-KR" sz="20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D058EE-AC68-47D9-8321-609C137A585B}"/>
              </a:ext>
            </a:extLst>
          </p:cNvPr>
          <p:cNvSpPr/>
          <p:nvPr/>
        </p:nvSpPr>
        <p:spPr>
          <a:xfrm>
            <a:off x="310716" y="1156714"/>
            <a:ext cx="9521811" cy="4257070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959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013" y="339957"/>
            <a:ext cx="2506834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지난 지적사항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5" name="직사각형 4"/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618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13A2E34-DAD5-4571-BD7F-8BA2CAFA6F86}"/>
              </a:ext>
            </a:extLst>
          </p:cNvPr>
          <p:cNvSpPr txBox="1"/>
          <p:nvPr/>
        </p:nvSpPr>
        <p:spPr>
          <a:xfrm>
            <a:off x="615504" y="1417340"/>
            <a:ext cx="9424995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임계 값 정의 제대로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임계 값에 따른 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rule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빈틈없이 만들 것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910FBB-4ECA-4BD6-942E-8B015435E4B2}"/>
              </a:ext>
            </a:extLst>
          </p:cNvPr>
          <p:cNvSpPr/>
          <p:nvPr/>
        </p:nvSpPr>
        <p:spPr>
          <a:xfrm>
            <a:off x="291468" y="1201316"/>
            <a:ext cx="9577064" cy="3953334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4A5BBD1-CB5E-4855-9F2C-13276464C76A}"/>
              </a:ext>
            </a:extLst>
          </p:cNvPr>
          <p:cNvSpPr/>
          <p:nvPr/>
        </p:nvSpPr>
        <p:spPr>
          <a:xfrm>
            <a:off x="687512" y="2010414"/>
            <a:ext cx="481191" cy="396646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A2308C-DDE0-4360-B36B-C4D3CE77BFEA}"/>
              </a:ext>
            </a:extLst>
          </p:cNvPr>
          <p:cNvSpPr txBox="1"/>
          <p:nvPr/>
        </p:nvSpPr>
        <p:spPr>
          <a:xfrm>
            <a:off x="1168703" y="1911116"/>
            <a:ext cx="8519809" cy="3324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관리자가 임의로 임계 값 설정  가능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화학물질 및 물리적인자의 노출기준에 따른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작업장 환경  권고 기준도 함께 표시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온도 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+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습도 수치로 상대습도 계산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-&gt;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온도에 따른 적정 습도 확인 가능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화재 예방을 위해 온도 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+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습도 수치로 실효습도 계산 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</a:p>
          <a:p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    -&gt;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건조주의 상태인지 확인 가능  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06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013" y="339957"/>
            <a:ext cx="1772667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개발 배경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5" name="직사각형 4"/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618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A53A7BF3-16E1-4F98-8D76-B058484C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13" y="1669368"/>
            <a:ext cx="4366467" cy="34203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13A2E34-DAD5-4571-BD7F-8BA2CAFA6F86}"/>
              </a:ext>
            </a:extLst>
          </p:cNvPr>
          <p:cNvSpPr txBox="1"/>
          <p:nvPr/>
        </p:nvSpPr>
        <p:spPr>
          <a:xfrm>
            <a:off x="4533432" y="2533464"/>
            <a:ext cx="5701649" cy="2154436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공장 노동자들의 현장 작업 시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쾌적하고 안전한 환경을 위해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공장 안의 여러 작업환경을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통합적으로 관리하는 시스템이 필요 </a:t>
            </a:r>
          </a:p>
          <a:p>
            <a:pPr algn="ctr"/>
            <a:endParaRPr lang="ko-KR" altLang="en-US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910FBB-4ECA-4BD6-942E-8B015435E4B2}"/>
              </a:ext>
            </a:extLst>
          </p:cNvPr>
          <p:cNvSpPr/>
          <p:nvPr/>
        </p:nvSpPr>
        <p:spPr>
          <a:xfrm>
            <a:off x="291468" y="1421709"/>
            <a:ext cx="9577064" cy="3953334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94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5" name="직사각형 4"/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618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736BB0B-668D-49D0-A08A-638018F3E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04" y="1777380"/>
            <a:ext cx="4028092" cy="3102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F52E26-D353-4A22-946F-04ECB7124597}"/>
              </a:ext>
            </a:extLst>
          </p:cNvPr>
          <p:cNvSpPr txBox="1"/>
          <p:nvPr/>
        </p:nvSpPr>
        <p:spPr>
          <a:xfrm>
            <a:off x="4526972" y="2173424"/>
            <a:ext cx="5476648" cy="258532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환경 센서를 이용하여 지속적으로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작업 환경 모니터링   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환경 센서 값에 임계 값을 설정하여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공장 설비 자동 제어   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3.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웹 페이지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,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모바일 앱으로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설비 수동 제어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4E0EA9-B9D9-4CD0-8513-3A4C3E32BB3F}"/>
              </a:ext>
            </a:extLst>
          </p:cNvPr>
          <p:cNvSpPr/>
          <p:nvPr/>
        </p:nvSpPr>
        <p:spPr>
          <a:xfrm>
            <a:off x="291468" y="1421709"/>
            <a:ext cx="9577064" cy="3953334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A7DC32-2464-44BC-B915-C7AA7DEDCBF7}"/>
              </a:ext>
            </a:extLst>
          </p:cNvPr>
          <p:cNvSpPr txBox="1"/>
          <p:nvPr/>
        </p:nvSpPr>
        <p:spPr>
          <a:xfrm>
            <a:off x="427013" y="339957"/>
            <a:ext cx="1772667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개발 목표</a:t>
            </a:r>
          </a:p>
        </p:txBody>
      </p:sp>
    </p:spTree>
    <p:extLst>
      <p:ext uri="{BB962C8B-B14F-4D97-AF65-F5344CB8AC3E}">
        <p14:creationId xmlns:p14="http://schemas.microsoft.com/office/powerpoint/2010/main" val="2372394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0680832-B64E-4D70-A6AB-D6B63059663C}"/>
              </a:ext>
            </a:extLst>
          </p:cNvPr>
          <p:cNvSpPr txBox="1"/>
          <p:nvPr/>
        </p:nvSpPr>
        <p:spPr>
          <a:xfrm>
            <a:off x="183456" y="362734"/>
            <a:ext cx="3312368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 </a:t>
            </a:r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B820D2-F7ED-47AE-9964-5D666EAA38F7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5D81F70-0A22-4C7F-9031-CF22193630E3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618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D5DC8E6-AB33-4C12-A0DF-CEF7608E4434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76EF5E-7BB7-4492-8667-CC7B6FA7A37B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A64574-FB10-4489-9A11-259FE0AD5F68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9075869-7B1F-4964-8754-D5BA4FD2D68F}"/>
              </a:ext>
            </a:extLst>
          </p:cNvPr>
          <p:cNvSpPr txBox="1"/>
          <p:nvPr/>
        </p:nvSpPr>
        <p:spPr>
          <a:xfrm>
            <a:off x="3171788" y="2281436"/>
            <a:ext cx="8208912" cy="861774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낮은 대역폭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/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저전력 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/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신뢰성 보장 없는 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algn="ctr"/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환경에 유리한 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IOT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전용 프로토콜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82A7F-4D26-4D58-B795-93FFD9190288}"/>
              </a:ext>
            </a:extLst>
          </p:cNvPr>
          <p:cNvSpPr/>
          <p:nvPr/>
        </p:nvSpPr>
        <p:spPr>
          <a:xfrm>
            <a:off x="327472" y="1421709"/>
            <a:ext cx="9469052" cy="2371895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mqtt에 대한 이미지 검색결과">
            <a:extLst>
              <a:ext uri="{FF2B5EF4-FFF2-40B4-BE49-F238E27FC236}">
                <a16:creationId xmlns:a16="http://schemas.microsoft.com/office/drawing/2014/main" id="{AC66EF5D-9E94-4415-8D19-97D51F4CF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76" y="1527031"/>
            <a:ext cx="4341838" cy="217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4FC709-47B4-4F85-A076-38B2822EB404}"/>
              </a:ext>
            </a:extLst>
          </p:cNvPr>
          <p:cNvSpPr txBox="1"/>
          <p:nvPr/>
        </p:nvSpPr>
        <p:spPr>
          <a:xfrm>
            <a:off x="1504210" y="4002937"/>
            <a:ext cx="8667726" cy="147732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1999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년 </a:t>
            </a: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IBM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에서 개발</a:t>
            </a:r>
            <a:endParaRPr lang="en-US" altLang="ko-KR" sz="3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원격제어시 사용 </a:t>
            </a: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-&gt; 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사물인터넷으로 확장</a:t>
            </a:r>
            <a:endParaRPr lang="en-US" altLang="ko-KR" sz="3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2013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년 </a:t>
            </a: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OASIS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에서 </a:t>
            </a:r>
            <a:r>
              <a:rPr lang="en-US" altLang="ko-KR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IOT</a:t>
            </a:r>
            <a:r>
              <a: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표준 프로토콜로 선정</a:t>
            </a:r>
            <a:endParaRPr lang="en-US" altLang="ko-KR" sz="32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29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0680832-B64E-4D70-A6AB-D6B63059663C}"/>
              </a:ext>
            </a:extLst>
          </p:cNvPr>
          <p:cNvSpPr txBox="1"/>
          <p:nvPr/>
        </p:nvSpPr>
        <p:spPr>
          <a:xfrm>
            <a:off x="183456" y="362734"/>
            <a:ext cx="3312368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 </a:t>
            </a:r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B820D2-F7ED-47AE-9964-5D666EAA38F7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5D81F70-0A22-4C7F-9031-CF22193630E3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618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D5DC8E6-AB33-4C12-A0DF-CEF7608E4434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76EF5E-7BB7-4492-8667-CC7B6FA7A37B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A64574-FB10-4489-9A11-259FE0AD5F68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643E5DFB-27BE-4F33-BD33-24B0EF525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02" y="1343994"/>
            <a:ext cx="7164796" cy="25690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075869-7B1F-4964-8754-D5BA4FD2D68F}"/>
              </a:ext>
            </a:extLst>
          </p:cNvPr>
          <p:cNvSpPr txBox="1"/>
          <p:nvPr/>
        </p:nvSpPr>
        <p:spPr>
          <a:xfrm>
            <a:off x="1963044" y="3987149"/>
            <a:ext cx="7344816" cy="1292662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1. Publisher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는 메시지를 발행</a:t>
            </a:r>
            <a:endParaRPr lang="en-US" altLang="ko-KR" sz="2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  <a:p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2. Subscriber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는 메시지는 토픽을 사용해 내용을 구독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 </a:t>
            </a:r>
          </a:p>
          <a:p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3.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메시지는 </a:t>
            </a:r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Broker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를 거쳐 전달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82A7F-4D26-4D58-B795-93FFD9190288}"/>
              </a:ext>
            </a:extLst>
          </p:cNvPr>
          <p:cNvSpPr/>
          <p:nvPr/>
        </p:nvSpPr>
        <p:spPr>
          <a:xfrm>
            <a:off x="363476" y="1421709"/>
            <a:ext cx="9433048" cy="3953334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326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0680832-B64E-4D70-A6AB-D6B63059663C}"/>
              </a:ext>
            </a:extLst>
          </p:cNvPr>
          <p:cNvSpPr txBox="1"/>
          <p:nvPr/>
        </p:nvSpPr>
        <p:spPr>
          <a:xfrm>
            <a:off x="183456" y="362734"/>
            <a:ext cx="3312368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 </a:t>
            </a:r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B820D2-F7ED-47AE-9964-5D666EAA38F7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5D81F70-0A22-4C7F-9031-CF22193630E3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618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D5DC8E6-AB33-4C12-A0DF-CEF7608E4434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76EF5E-7BB7-4492-8667-CC7B6FA7A37B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A64574-FB10-4489-9A11-259FE0AD5F68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9075869-7B1F-4964-8754-D5BA4FD2D68F}"/>
              </a:ext>
            </a:extLst>
          </p:cNvPr>
          <p:cNvSpPr txBox="1"/>
          <p:nvPr/>
        </p:nvSpPr>
        <p:spPr>
          <a:xfrm>
            <a:off x="1335581" y="4659044"/>
            <a:ext cx="7488833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프로토콜에서 발행과 구독은 토픽을 기준으로 작동함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82A7F-4D26-4D58-B795-93FFD9190288}"/>
              </a:ext>
            </a:extLst>
          </p:cNvPr>
          <p:cNvSpPr/>
          <p:nvPr/>
        </p:nvSpPr>
        <p:spPr>
          <a:xfrm>
            <a:off x="363476" y="1421709"/>
            <a:ext cx="9433048" cy="3953334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236" y="1561356"/>
            <a:ext cx="4581525" cy="287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5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0680832-B64E-4D70-A6AB-D6B63059663C}"/>
              </a:ext>
            </a:extLst>
          </p:cNvPr>
          <p:cNvSpPr txBox="1"/>
          <p:nvPr/>
        </p:nvSpPr>
        <p:spPr>
          <a:xfrm>
            <a:off x="183456" y="362734"/>
            <a:ext cx="3312368" cy="553998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ko-KR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 </a:t>
            </a:r>
            <a:r>
              <a:rPr lang="ko-KR" altLang="en-US" sz="36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5B820D2-F7ED-47AE-9964-5D666EAA38F7}"/>
              </a:ext>
            </a:extLst>
          </p:cNvPr>
          <p:cNvGrpSpPr/>
          <p:nvPr/>
        </p:nvGrpSpPr>
        <p:grpSpPr>
          <a:xfrm>
            <a:off x="533513" y="902547"/>
            <a:ext cx="3669422" cy="84671"/>
            <a:chOff x="2385130" y="548680"/>
            <a:chExt cx="2488465" cy="183620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5D81F70-0A22-4C7F-9031-CF22193630E3}"/>
                </a:ext>
              </a:extLst>
            </p:cNvPr>
            <p:cNvSpPr/>
            <p:nvPr/>
          </p:nvSpPr>
          <p:spPr>
            <a:xfrm>
              <a:off x="2385130" y="548680"/>
              <a:ext cx="612068" cy="1836204"/>
            </a:xfrm>
            <a:prstGeom prst="rect">
              <a:avLst/>
            </a:prstGeom>
            <a:solidFill>
              <a:srgbClr val="618F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D5DC8E6-AB33-4C12-A0DF-CEF7608E4434}"/>
                </a:ext>
              </a:extLst>
            </p:cNvPr>
            <p:cNvSpPr/>
            <p:nvPr/>
          </p:nvSpPr>
          <p:spPr>
            <a:xfrm>
              <a:off x="3009451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76EF5E-7BB7-4492-8667-CC7B6FA7A37B}"/>
                </a:ext>
              </a:extLst>
            </p:cNvPr>
            <p:cNvSpPr/>
            <p:nvPr/>
          </p:nvSpPr>
          <p:spPr>
            <a:xfrm>
              <a:off x="3635388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A64574-FB10-4489-9A11-259FE0AD5F68}"/>
                </a:ext>
              </a:extLst>
            </p:cNvPr>
            <p:cNvSpPr/>
            <p:nvPr/>
          </p:nvSpPr>
          <p:spPr>
            <a:xfrm>
              <a:off x="4261527" y="548680"/>
              <a:ext cx="612068" cy="18362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7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9075869-7B1F-4964-8754-D5BA4FD2D68F}"/>
              </a:ext>
            </a:extLst>
          </p:cNvPr>
          <p:cNvSpPr txBox="1"/>
          <p:nvPr/>
        </p:nvSpPr>
        <p:spPr>
          <a:xfrm>
            <a:off x="1905389" y="4778118"/>
            <a:ext cx="6359774" cy="430887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ko-KR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MQTT 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프로토콜은 </a:t>
            </a:r>
            <a:r>
              <a:rPr lang="en-US" altLang="ko-KR" sz="2800" b="1" spc="-3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QoS</a:t>
            </a:r>
            <a:r>
              <a:rPr lang="ko-KR" altLang="en-US" sz="28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Yoon 윤고딕 530_TT" panose="02090603020101020101" pitchFamily="18" charset="-127"/>
                <a:ea typeface="Yoon 윤고딕 530_TT" panose="02090603020101020101" pitchFamily="18" charset="-127"/>
              </a:rPr>
              <a:t>를 지원해 신뢰성을 보장함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82A7F-4D26-4D58-B795-93FFD9190288}"/>
              </a:ext>
            </a:extLst>
          </p:cNvPr>
          <p:cNvSpPr/>
          <p:nvPr/>
        </p:nvSpPr>
        <p:spPr>
          <a:xfrm>
            <a:off x="363476" y="1421709"/>
            <a:ext cx="9433048" cy="3953334"/>
          </a:xfrm>
          <a:prstGeom prst="rect">
            <a:avLst/>
          </a:prstGeom>
          <a:noFill/>
          <a:ln cmpd="sng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640" y="1580965"/>
            <a:ext cx="5230713" cy="30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8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1207.0"/>
</file>

<file path=customXml/itemProps1.xml><?xml version="1.0" encoding="utf-8"?>
<ds:datastoreItem xmlns:ds="http://schemas.openxmlformats.org/officeDocument/2006/customXml" ds:itemID="{58B740F0-1210-47E7-AC33-084E16E99E80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4250</TotalTime>
  <Words>1212</Words>
  <Application>Microsoft Office PowerPoint</Application>
  <PresentationFormat>사용자 지정</PresentationFormat>
  <Paragraphs>242</Paragraphs>
  <Slides>22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Wingdings</vt:lpstr>
      <vt:lpstr>Calibri</vt:lpstr>
      <vt:lpstr>맑은 고딕</vt:lpstr>
      <vt:lpstr>Calibri Light</vt:lpstr>
      <vt:lpstr>Yoon 윤고딕 530_TT</vt:lpstr>
      <vt:lpstr>Arial</vt:lpstr>
      <vt:lpstr>a옛날목욕탕L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Hyejeong Kim</cp:lastModifiedBy>
  <cp:revision>109</cp:revision>
  <dcterms:created xsi:type="dcterms:W3CDTF">2014-06-08T15:24:48Z</dcterms:created>
  <dcterms:modified xsi:type="dcterms:W3CDTF">2018-01-16T06:36:49Z</dcterms:modified>
  <cp:contentStatus/>
</cp:coreProperties>
</file>